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5" r:id="rId5"/>
    <p:sldId id="263" r:id="rId6"/>
    <p:sldId id="257" r:id="rId7"/>
    <p:sldId id="258" r:id="rId8"/>
    <p:sldId id="259" r:id="rId9"/>
    <p:sldId id="264" r:id="rId10"/>
    <p:sldId id="265" r:id="rId11"/>
    <p:sldId id="266" r:id="rId12"/>
    <p:sldId id="267" r:id="rId13"/>
    <p:sldId id="274" r:id="rId14"/>
    <p:sldId id="268" r:id="rId15"/>
    <p:sldId id="270" r:id="rId16"/>
    <p:sldId id="272" r:id="rId17"/>
    <p:sldId id="276"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11"/>
  </p:normalViewPr>
  <p:slideViewPr>
    <p:cSldViewPr snapToGrid="0">
      <p:cViewPr varScale="1">
        <p:scale>
          <a:sx n="59" d="100"/>
          <a:sy n="59" d="100"/>
        </p:scale>
        <p:origin x="96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93CA670-37D4-4C0B-A4C4-9137A985BD76}"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230709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3CA670-37D4-4C0B-A4C4-9137A985BD76}"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377627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3CA670-37D4-4C0B-A4C4-9137A985BD76}"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2809019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93CA670-37D4-4C0B-A4C4-9137A985BD76}" type="datetimeFigureOut">
              <a:rPr lang="en-GB" smtClean="0"/>
              <a:t>26/01/2026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4195128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93CA670-37D4-4C0B-A4C4-9137A985BD76}" type="datetimeFigureOut">
              <a:rPr lang="en-GB" smtClean="0"/>
              <a:t>26/01/2026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1546826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93CA670-37D4-4C0B-A4C4-9137A985BD76}" type="datetimeFigureOut">
              <a:rPr lang="en-GB" smtClean="0"/>
              <a:t>26/01/2026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2647662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3CA670-37D4-4C0B-A4C4-9137A985BD76}" type="datetimeFigureOut">
              <a:rPr lang="en-GB" smtClean="0"/>
              <a:t>26/01/2026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3600427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3CA670-37D4-4C0B-A4C4-9137A985BD76}" type="datetimeFigureOut">
              <a:rPr lang="en-GB" smtClean="0"/>
              <a:t>26/01/2026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3647793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3CA670-37D4-4C0B-A4C4-9137A985BD76}" type="datetimeFigureOut">
              <a:rPr lang="en-GB" smtClean="0"/>
              <a:t>26/01/2026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183634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3CA670-37D4-4C0B-A4C4-9137A985BD76}"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497748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3CA670-37D4-4C0B-A4C4-9137A985BD76}"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8861FE-C0F8-484B-9447-A8F9745090C7}" type="slidenum">
              <a:rPr lang="en-GB" smtClean="0"/>
              <a:t>‹#›</a:t>
            </a:fld>
            <a:endParaRPr lang="en-GB"/>
          </a:p>
        </p:txBody>
      </p:sp>
    </p:spTree>
    <p:extLst>
      <p:ext uri="{BB962C8B-B14F-4D97-AF65-F5344CB8AC3E}">
        <p14:creationId xmlns:p14="http://schemas.microsoft.com/office/powerpoint/2010/main" val="1178439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3CA670-37D4-4C0B-A4C4-9137A985BD76}" type="datetimeFigureOut">
              <a:rPr lang="en-GB" smtClean="0"/>
              <a:t>26/01/2026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8861FE-C0F8-484B-9447-A8F9745090C7}" type="slidenum">
              <a:rPr lang="en-GB" smtClean="0"/>
              <a:t>‹#›</a:t>
            </a:fld>
            <a:endParaRPr lang="en-GB"/>
          </a:p>
        </p:txBody>
      </p:sp>
    </p:spTree>
    <p:extLst>
      <p:ext uri="{BB962C8B-B14F-4D97-AF65-F5344CB8AC3E}">
        <p14:creationId xmlns:p14="http://schemas.microsoft.com/office/powerpoint/2010/main" val="1430901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slide" Target="slide7.xml"/><Relationship Id="rId18" Type="http://schemas.openxmlformats.org/officeDocument/2006/relationships/slide" Target="slide9.xml"/><Relationship Id="rId3" Type="http://schemas.openxmlformats.org/officeDocument/2006/relationships/image" Target="../media/image1.png"/><Relationship Id="rId21" Type="http://schemas.openxmlformats.org/officeDocument/2006/relationships/slide" Target="slide11.xml"/><Relationship Id="rId7" Type="http://schemas.openxmlformats.org/officeDocument/2006/relationships/image" Target="../media/image3.png"/><Relationship Id="rId12" Type="http://schemas.openxmlformats.org/officeDocument/2006/relationships/image" Target="../media/image6.png"/><Relationship Id="rId17" Type="http://schemas.openxmlformats.org/officeDocument/2006/relationships/image" Target="../media/image9.png"/><Relationship Id="rId2" Type="http://schemas.openxmlformats.org/officeDocument/2006/relationships/slide" Target="slide2.xml"/><Relationship Id="rId16" Type="http://schemas.openxmlformats.org/officeDocument/2006/relationships/slide" Target="slide6.xml"/><Relationship Id="rId20" Type="http://schemas.openxmlformats.org/officeDocument/2006/relationships/slide" Target="slide10.xml"/><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8.xml"/><Relationship Id="rId24" Type="http://schemas.openxmlformats.org/officeDocument/2006/relationships/image" Target="../media/image10.png"/><Relationship Id="rId5" Type="http://schemas.openxmlformats.org/officeDocument/2006/relationships/image" Target="../media/image2.png"/><Relationship Id="rId15" Type="http://schemas.openxmlformats.org/officeDocument/2006/relationships/image" Target="../media/image8.png"/><Relationship Id="rId23" Type="http://schemas.openxmlformats.org/officeDocument/2006/relationships/slide" Target="slide13.xml"/><Relationship Id="rId10" Type="http://schemas.openxmlformats.org/officeDocument/2006/relationships/image" Target="../media/image5.png"/><Relationship Id="rId19" Type="http://schemas.openxmlformats.org/officeDocument/2006/relationships/slide" Target="slide14.xml"/><Relationship Id="rId4" Type="http://schemas.openxmlformats.org/officeDocument/2006/relationships/slide" Target="slide3.xml"/><Relationship Id="rId9" Type="http://schemas.openxmlformats.org/officeDocument/2006/relationships/image" Target="../media/image4.png"/><Relationship Id="rId14" Type="http://schemas.openxmlformats.org/officeDocument/2006/relationships/image" Target="../media/image7.png"/><Relationship Id="rId22" Type="http://schemas.openxmlformats.org/officeDocument/2006/relationships/slide" Target="slide12.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8.jpeg"/><Relationship Id="rId7" Type="http://schemas.openxmlformats.org/officeDocument/2006/relationships/slide" Target="slide1.xml"/><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10" Type="http://schemas.openxmlformats.org/officeDocument/2006/relationships/image" Target="../media/image12.png"/><Relationship Id="rId4" Type="http://schemas.openxmlformats.org/officeDocument/2006/relationships/image" Target="../media/image24.jpeg"/><Relationship Id="rId9"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12.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slide" Target="slide1.xml"/><Relationship Id="rId5" Type="http://schemas.openxmlformats.org/officeDocument/2006/relationships/image" Target="../media/image32.png"/><Relationship Id="rId4" Type="http://schemas.openxmlformats.org/officeDocument/2006/relationships/image" Target="../media/image31.png"/></Relationships>
</file>

<file path=ppt/slides/_rels/slide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3.png"/><Relationship Id="rId7" Type="http://schemas.openxmlformats.org/officeDocument/2006/relationships/image" Target="../media/image12.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27.png"/><Relationship Id="rId4" Type="http://schemas.openxmlformats.org/officeDocument/2006/relationships/image" Target="../media/image34.jpeg"/></Relationships>
</file>

<file path=ppt/slides/_rels/slide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37.png"/><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slide" Target="slide1.xml"/><Relationship Id="rId4" Type="http://schemas.openxmlformats.org/officeDocument/2006/relationships/image" Target="../media/image40.jpeg"/></Relationships>
</file>

<file path=ppt/slides/_rels/slide10.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50.png"/><Relationship Id="rId3" Type="http://schemas.openxmlformats.org/officeDocument/2006/relationships/image" Target="../media/image12.png"/><Relationship Id="rId7" Type="http://schemas.openxmlformats.org/officeDocument/2006/relationships/image" Target="../media/image44.jpeg"/><Relationship Id="rId12" Type="http://schemas.openxmlformats.org/officeDocument/2006/relationships/image" Target="../media/image49.png"/><Relationship Id="rId2" Type="http://schemas.openxmlformats.org/officeDocument/2006/relationships/slide" Target="slide1.xml"/><Relationship Id="rId1" Type="http://schemas.openxmlformats.org/officeDocument/2006/relationships/slideLayout" Target="../slideLayouts/slideLayout6.xml"/><Relationship Id="rId6" Type="http://schemas.openxmlformats.org/officeDocument/2006/relationships/image" Target="../media/image43.jpeg"/><Relationship Id="rId11" Type="http://schemas.openxmlformats.org/officeDocument/2006/relationships/image" Target="../media/image48.png"/><Relationship Id="rId5" Type="http://schemas.openxmlformats.org/officeDocument/2006/relationships/image" Target="../media/image42.jpe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png"/></Relationships>
</file>

<file path=ppt/slides/_rels/slide11.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image" Target="../media/image52.jpeg"/><Relationship Id="rId7" Type="http://schemas.openxmlformats.org/officeDocument/2006/relationships/image" Target="../media/image56.png"/><Relationship Id="rId2" Type="http://schemas.openxmlformats.org/officeDocument/2006/relationships/image" Target="../media/image51.jpeg"/><Relationship Id="rId1" Type="http://schemas.openxmlformats.org/officeDocument/2006/relationships/slideLayout" Target="../slideLayouts/slideLayout6.xml"/><Relationship Id="rId6" Type="http://schemas.openxmlformats.org/officeDocument/2006/relationships/image" Target="../media/image55.png"/><Relationship Id="rId5" Type="http://schemas.openxmlformats.org/officeDocument/2006/relationships/image" Target="../media/image54.jpeg"/><Relationship Id="rId4" Type="http://schemas.openxmlformats.org/officeDocument/2006/relationships/image" Target="../media/image53.jpeg"/><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60.png"/><Relationship Id="rId4" Type="http://schemas.openxmlformats.org/officeDocument/2006/relationships/image" Target="../media/image59.png"/></Relationships>
</file>

<file path=ppt/slides/_rels/slide1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64.png"/><Relationship Id="rId4" Type="http://schemas.openxmlformats.org/officeDocument/2006/relationships/image" Target="../media/image63.png"/></Relationships>
</file>

<file path=ppt/slides/_rels/slide1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6.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4161" y="1403717"/>
            <a:ext cx="8700054" cy="2171508"/>
          </a:xfrm>
        </p:spPr>
        <p:txBody>
          <a:bodyPr>
            <a:normAutofit/>
          </a:bodyPr>
          <a:lstStyle/>
          <a:p>
            <a:r>
              <a:rPr lang="en-GB" sz="3200" b="1" dirty="0">
                <a:solidFill>
                  <a:srgbClr val="002060"/>
                </a:solidFill>
                <a:latin typeface="Comic Sans MS"/>
              </a:rPr>
              <a:t>Our School Offer and </a:t>
            </a:r>
            <a:br>
              <a:rPr lang="en-GB" sz="3200" b="1" dirty="0">
                <a:latin typeface="Comic Sans MS" panose="030F0702030302020204" pitchFamily="66" charset="0"/>
              </a:rPr>
            </a:br>
            <a:r>
              <a:rPr lang="en-GB" sz="3200" b="1" dirty="0">
                <a:solidFill>
                  <a:srgbClr val="002060"/>
                </a:solidFill>
                <a:latin typeface="Comic Sans MS"/>
              </a:rPr>
              <a:t>Information Report</a:t>
            </a:r>
            <a:br>
              <a:rPr lang="en-GB" sz="3200" b="1" dirty="0">
                <a:solidFill>
                  <a:srgbClr val="002060"/>
                </a:solidFill>
                <a:latin typeface="Comic Sans MS"/>
              </a:rPr>
            </a:br>
            <a:r>
              <a:rPr lang="en-GB" sz="3200" b="1" dirty="0">
                <a:solidFill>
                  <a:srgbClr val="002060"/>
                </a:solidFill>
                <a:latin typeface="Comic Sans MS"/>
              </a:rPr>
              <a:t>2025 - 2026</a:t>
            </a:r>
            <a:endParaRPr lang="en-GB" sz="3200" b="1" dirty="0">
              <a:solidFill>
                <a:srgbClr val="002060"/>
              </a:solidFill>
              <a:latin typeface="Comic Sans MS" panose="030F0702030302020204" pitchFamily="66" charset="0"/>
            </a:endParaRPr>
          </a:p>
        </p:txBody>
      </p:sp>
      <p:pic>
        <p:nvPicPr>
          <p:cNvPr id="4" name="Picture 3">
            <a:hlinkClick r:id="rId2" action="ppaction://hlinksldjump"/>
          </p:cNvPr>
          <p:cNvPicPr>
            <a:picLocks noChangeAspect="1"/>
          </p:cNvPicPr>
          <p:nvPr/>
        </p:nvPicPr>
        <p:blipFill>
          <a:blip r:embed="rId3"/>
          <a:stretch>
            <a:fillRect/>
          </a:stretch>
        </p:blipFill>
        <p:spPr>
          <a:xfrm>
            <a:off x="434172" y="149732"/>
            <a:ext cx="1851488" cy="1529021"/>
          </a:xfrm>
          <a:prstGeom prst="rect">
            <a:avLst/>
          </a:prstGeom>
        </p:spPr>
      </p:pic>
      <p:sp>
        <p:nvSpPr>
          <p:cNvPr id="6" name="TextBox 5">
            <a:hlinkClick r:id="rId2" action="ppaction://hlinksldjump"/>
          </p:cNvPr>
          <p:cNvSpPr txBox="1"/>
          <p:nvPr/>
        </p:nvSpPr>
        <p:spPr>
          <a:xfrm>
            <a:off x="459339" y="345420"/>
            <a:ext cx="1911927" cy="400110"/>
          </a:xfrm>
          <a:prstGeom prst="rect">
            <a:avLst/>
          </a:prstGeom>
          <a:noFill/>
        </p:spPr>
        <p:txBody>
          <a:bodyPr wrap="square" rtlCol="0">
            <a:spAutoFit/>
          </a:bodyPr>
          <a:lstStyle/>
          <a:p>
            <a:r>
              <a:rPr lang="en-GB" sz="2000" dirty="0">
                <a:solidFill>
                  <a:srgbClr val="002060"/>
                </a:solidFill>
                <a:latin typeface="Comic Sans MS" panose="030F0702030302020204" pitchFamily="66" charset="0"/>
              </a:rPr>
              <a:t>1) SENCO</a:t>
            </a:r>
          </a:p>
        </p:txBody>
      </p:sp>
      <p:pic>
        <p:nvPicPr>
          <p:cNvPr id="7" name="Picture 6">
            <a:hlinkClick r:id="rId4" action="ppaction://hlinksldjump"/>
          </p:cNvPr>
          <p:cNvPicPr>
            <a:picLocks noChangeAspect="1"/>
          </p:cNvPicPr>
          <p:nvPr/>
        </p:nvPicPr>
        <p:blipFill>
          <a:blip r:embed="rId5"/>
          <a:stretch>
            <a:fillRect/>
          </a:stretch>
        </p:blipFill>
        <p:spPr>
          <a:xfrm>
            <a:off x="2343324" y="137051"/>
            <a:ext cx="2223655" cy="1724999"/>
          </a:xfrm>
          <a:prstGeom prst="rect">
            <a:avLst/>
          </a:prstGeom>
        </p:spPr>
      </p:pic>
      <p:sp>
        <p:nvSpPr>
          <p:cNvPr id="8" name="TextBox 7"/>
          <p:cNvSpPr txBox="1"/>
          <p:nvPr/>
        </p:nvSpPr>
        <p:spPr>
          <a:xfrm>
            <a:off x="2588515" y="799731"/>
            <a:ext cx="1911927" cy="923330"/>
          </a:xfrm>
          <a:prstGeom prst="rect">
            <a:avLst/>
          </a:prstGeom>
          <a:noFill/>
        </p:spPr>
        <p:txBody>
          <a:bodyPr wrap="square" rtlCol="0">
            <a:spAutoFit/>
          </a:bodyPr>
          <a:lstStyle/>
          <a:p>
            <a:r>
              <a:rPr lang="en-GB" u="sng" dirty="0">
                <a:solidFill>
                  <a:srgbClr val="002060"/>
                </a:solidFill>
                <a:latin typeface="Comic Sans MS" panose="030F0702030302020204" pitchFamily="66" charset="0"/>
              </a:rPr>
              <a:t>2) Identifying children with SEND</a:t>
            </a:r>
          </a:p>
        </p:txBody>
      </p:sp>
      <p:pic>
        <p:nvPicPr>
          <p:cNvPr id="9" name="Picture 8">
            <a:hlinkClick r:id="rId6" action="ppaction://hlinksldjump"/>
          </p:cNvPr>
          <p:cNvPicPr>
            <a:picLocks noChangeAspect="1"/>
          </p:cNvPicPr>
          <p:nvPr/>
        </p:nvPicPr>
        <p:blipFill>
          <a:blip r:embed="rId7"/>
          <a:stretch>
            <a:fillRect/>
          </a:stretch>
        </p:blipFill>
        <p:spPr>
          <a:xfrm>
            <a:off x="4809346" y="29120"/>
            <a:ext cx="2214734" cy="1832931"/>
          </a:xfrm>
          <a:prstGeom prst="rect">
            <a:avLst/>
          </a:prstGeom>
        </p:spPr>
      </p:pic>
      <p:sp>
        <p:nvSpPr>
          <p:cNvPr id="10" name="TextBox 9"/>
          <p:cNvSpPr txBox="1"/>
          <p:nvPr/>
        </p:nvSpPr>
        <p:spPr>
          <a:xfrm>
            <a:off x="5033401" y="214760"/>
            <a:ext cx="1713733" cy="1477328"/>
          </a:xfrm>
          <a:prstGeom prst="rect">
            <a:avLst/>
          </a:prstGeom>
          <a:noFill/>
        </p:spPr>
        <p:txBody>
          <a:bodyPr wrap="square" rtlCol="0">
            <a:spAutoFit/>
          </a:bodyPr>
          <a:lstStyle/>
          <a:p>
            <a:pPr algn="ctr"/>
            <a:r>
              <a:rPr lang="en-GB" dirty="0">
                <a:solidFill>
                  <a:srgbClr val="002060"/>
                </a:solidFill>
                <a:latin typeface="Comic Sans MS" panose="030F0702030302020204" pitchFamily="66" charset="0"/>
                <a:hlinkClick r:id="rId6" action="ppaction://hlinksldjump"/>
              </a:rPr>
              <a:t>3) What types </a:t>
            </a:r>
          </a:p>
          <a:p>
            <a:pPr algn="ctr"/>
            <a:r>
              <a:rPr lang="en-GB" dirty="0">
                <a:solidFill>
                  <a:srgbClr val="002060"/>
                </a:solidFill>
                <a:latin typeface="Comic Sans MS" panose="030F0702030302020204" pitchFamily="66" charset="0"/>
                <a:hlinkClick r:id="rId6" action="ppaction://hlinksldjump"/>
              </a:rPr>
              <a:t>of SEND do</a:t>
            </a:r>
          </a:p>
          <a:p>
            <a:pPr algn="ctr"/>
            <a:r>
              <a:rPr lang="en-GB" dirty="0">
                <a:solidFill>
                  <a:srgbClr val="002060"/>
                </a:solidFill>
                <a:latin typeface="Comic Sans MS" panose="030F0702030302020204" pitchFamily="66" charset="0"/>
                <a:hlinkClick r:id="rId6" action="ppaction://hlinksldjump"/>
              </a:rPr>
              <a:t>we provide </a:t>
            </a:r>
          </a:p>
          <a:p>
            <a:pPr algn="ctr"/>
            <a:r>
              <a:rPr lang="en-GB" dirty="0">
                <a:solidFill>
                  <a:srgbClr val="002060"/>
                </a:solidFill>
                <a:latin typeface="Comic Sans MS" panose="030F0702030302020204" pitchFamily="66" charset="0"/>
                <a:hlinkClick r:id="rId6" action="ppaction://hlinksldjump"/>
              </a:rPr>
              <a:t>for?</a:t>
            </a:r>
            <a:endParaRPr lang="en-GB" dirty="0">
              <a:solidFill>
                <a:srgbClr val="002060"/>
              </a:solidFill>
              <a:latin typeface="Comic Sans MS" panose="030F0702030302020204" pitchFamily="66" charset="0"/>
            </a:endParaRPr>
          </a:p>
        </p:txBody>
      </p:sp>
      <p:pic>
        <p:nvPicPr>
          <p:cNvPr id="11" name="Picture 10">
            <a:hlinkClick r:id="rId8" action="ppaction://hlinksldjump"/>
          </p:cNvPr>
          <p:cNvPicPr>
            <a:picLocks noChangeAspect="1"/>
          </p:cNvPicPr>
          <p:nvPr/>
        </p:nvPicPr>
        <p:blipFill>
          <a:blip r:embed="rId9"/>
          <a:stretch>
            <a:fillRect/>
          </a:stretch>
        </p:blipFill>
        <p:spPr>
          <a:xfrm>
            <a:off x="7358963" y="44798"/>
            <a:ext cx="2114341" cy="1817252"/>
          </a:xfrm>
          <a:prstGeom prst="rect">
            <a:avLst/>
          </a:prstGeom>
        </p:spPr>
      </p:pic>
      <p:pic>
        <p:nvPicPr>
          <p:cNvPr id="13" name="Picture 12"/>
          <p:cNvPicPr>
            <a:picLocks noChangeAspect="1"/>
          </p:cNvPicPr>
          <p:nvPr/>
        </p:nvPicPr>
        <p:blipFill>
          <a:blip r:embed="rId10"/>
          <a:stretch>
            <a:fillRect/>
          </a:stretch>
        </p:blipFill>
        <p:spPr>
          <a:xfrm>
            <a:off x="14603" y="1902937"/>
            <a:ext cx="3546400" cy="1684657"/>
          </a:xfrm>
          <a:prstGeom prst="rect">
            <a:avLst/>
          </a:prstGeom>
        </p:spPr>
      </p:pic>
      <p:pic>
        <p:nvPicPr>
          <p:cNvPr id="14" name="Picture 13">
            <a:hlinkClick r:id="rId11" action="ppaction://hlinksldjump"/>
          </p:cNvPr>
          <p:cNvPicPr>
            <a:picLocks noChangeAspect="1"/>
          </p:cNvPicPr>
          <p:nvPr/>
        </p:nvPicPr>
        <p:blipFill>
          <a:blip r:embed="rId12"/>
          <a:stretch>
            <a:fillRect/>
          </a:stretch>
        </p:blipFill>
        <p:spPr>
          <a:xfrm>
            <a:off x="9699186" y="3652577"/>
            <a:ext cx="2492814" cy="1677179"/>
          </a:xfrm>
          <a:prstGeom prst="rect">
            <a:avLst/>
          </a:prstGeom>
        </p:spPr>
      </p:pic>
      <p:pic>
        <p:nvPicPr>
          <p:cNvPr id="15" name="Picture 14">
            <a:hlinkClick r:id="rId13" action="ppaction://hlinksldjump"/>
          </p:cNvPr>
          <p:cNvPicPr>
            <a:picLocks noChangeAspect="1"/>
          </p:cNvPicPr>
          <p:nvPr/>
        </p:nvPicPr>
        <p:blipFill>
          <a:blip r:embed="rId14"/>
          <a:stretch>
            <a:fillRect/>
          </a:stretch>
        </p:blipFill>
        <p:spPr>
          <a:xfrm>
            <a:off x="8483215" y="1953325"/>
            <a:ext cx="3449652" cy="1556638"/>
          </a:xfrm>
          <a:prstGeom prst="rect">
            <a:avLst/>
          </a:prstGeom>
        </p:spPr>
      </p:pic>
      <p:pic>
        <p:nvPicPr>
          <p:cNvPr id="16" name="Picture 15"/>
          <p:cNvPicPr>
            <a:picLocks noChangeAspect="1"/>
          </p:cNvPicPr>
          <p:nvPr/>
        </p:nvPicPr>
        <p:blipFill>
          <a:blip r:embed="rId15"/>
          <a:stretch>
            <a:fillRect/>
          </a:stretch>
        </p:blipFill>
        <p:spPr>
          <a:xfrm>
            <a:off x="369976" y="3572876"/>
            <a:ext cx="1597970" cy="1599926"/>
          </a:xfrm>
          <a:prstGeom prst="rect">
            <a:avLst/>
          </a:prstGeom>
        </p:spPr>
      </p:pic>
      <p:pic>
        <p:nvPicPr>
          <p:cNvPr id="17" name="Picture 16">
            <a:hlinkClick r:id="rId16" action="ppaction://hlinksldjump"/>
          </p:cNvPr>
          <p:cNvPicPr>
            <a:picLocks noChangeAspect="1"/>
          </p:cNvPicPr>
          <p:nvPr/>
        </p:nvPicPr>
        <p:blipFill>
          <a:blip r:embed="rId17"/>
          <a:stretch>
            <a:fillRect/>
          </a:stretch>
        </p:blipFill>
        <p:spPr>
          <a:xfrm>
            <a:off x="9824985" y="67063"/>
            <a:ext cx="2117546" cy="1864974"/>
          </a:xfrm>
          <a:prstGeom prst="rect">
            <a:avLst/>
          </a:prstGeom>
        </p:spPr>
      </p:pic>
      <p:pic>
        <p:nvPicPr>
          <p:cNvPr id="18" name="Picture 17">
            <a:hlinkClick r:id="rId18" action="ppaction://hlinksldjump"/>
          </p:cNvPr>
          <p:cNvPicPr>
            <a:picLocks noChangeAspect="1"/>
          </p:cNvPicPr>
          <p:nvPr/>
        </p:nvPicPr>
        <p:blipFill>
          <a:blip r:embed="rId3"/>
          <a:stretch>
            <a:fillRect/>
          </a:stretch>
        </p:blipFill>
        <p:spPr>
          <a:xfrm>
            <a:off x="9602964" y="5324935"/>
            <a:ext cx="2110621" cy="1529021"/>
          </a:xfrm>
          <a:prstGeom prst="rect">
            <a:avLst/>
          </a:prstGeom>
        </p:spPr>
      </p:pic>
      <p:pic>
        <p:nvPicPr>
          <p:cNvPr id="19" name="Picture 18"/>
          <p:cNvPicPr>
            <a:picLocks noChangeAspect="1"/>
          </p:cNvPicPr>
          <p:nvPr/>
        </p:nvPicPr>
        <p:blipFill>
          <a:blip r:embed="rId5"/>
          <a:stretch>
            <a:fillRect/>
          </a:stretch>
        </p:blipFill>
        <p:spPr>
          <a:xfrm>
            <a:off x="6756517" y="4834672"/>
            <a:ext cx="2323720" cy="1724999"/>
          </a:xfrm>
          <a:prstGeom prst="rect">
            <a:avLst/>
          </a:prstGeom>
        </p:spPr>
      </p:pic>
      <p:pic>
        <p:nvPicPr>
          <p:cNvPr id="20" name="Picture 19"/>
          <p:cNvPicPr>
            <a:picLocks noChangeAspect="1"/>
          </p:cNvPicPr>
          <p:nvPr/>
        </p:nvPicPr>
        <p:blipFill>
          <a:blip r:embed="rId7"/>
          <a:stretch>
            <a:fillRect/>
          </a:stretch>
        </p:blipFill>
        <p:spPr>
          <a:xfrm>
            <a:off x="3708727" y="4971546"/>
            <a:ext cx="2214734" cy="1832931"/>
          </a:xfrm>
          <a:prstGeom prst="rect">
            <a:avLst/>
          </a:prstGeom>
        </p:spPr>
      </p:pic>
      <p:pic>
        <p:nvPicPr>
          <p:cNvPr id="22" name="Picture 21"/>
          <p:cNvPicPr>
            <a:picLocks noChangeAspect="1"/>
          </p:cNvPicPr>
          <p:nvPr/>
        </p:nvPicPr>
        <p:blipFill>
          <a:blip r:embed="rId17"/>
          <a:stretch>
            <a:fillRect/>
          </a:stretch>
        </p:blipFill>
        <p:spPr>
          <a:xfrm>
            <a:off x="841094" y="5158404"/>
            <a:ext cx="2248684" cy="1646073"/>
          </a:xfrm>
          <a:prstGeom prst="rect">
            <a:avLst/>
          </a:prstGeom>
        </p:spPr>
      </p:pic>
      <p:sp>
        <p:nvSpPr>
          <p:cNvPr id="24" name="Rectangle 23"/>
          <p:cNvSpPr/>
          <p:nvPr/>
        </p:nvSpPr>
        <p:spPr>
          <a:xfrm>
            <a:off x="5444647" y="871676"/>
            <a:ext cx="6096000" cy="646331"/>
          </a:xfrm>
          <a:prstGeom prst="rect">
            <a:avLst/>
          </a:prstGeom>
        </p:spPr>
        <p:txBody>
          <a:bodyPr>
            <a:spAutoFit/>
          </a:bodyPr>
          <a:lstStyle/>
          <a:p>
            <a:pPr algn="ctr"/>
            <a:r>
              <a:rPr lang="en-GB">
                <a:solidFill>
                  <a:srgbClr val="002060"/>
                </a:solidFill>
                <a:latin typeface="Comic Sans MS" panose="030F0702030302020204" pitchFamily="66" charset="0"/>
                <a:hlinkClick r:id="rId8" action="ppaction://hlinksldjump"/>
              </a:rPr>
              <a:t>4) Parent </a:t>
            </a:r>
          </a:p>
          <a:p>
            <a:pPr algn="ctr"/>
            <a:r>
              <a:rPr lang="en-GB">
                <a:solidFill>
                  <a:srgbClr val="002060"/>
                </a:solidFill>
                <a:latin typeface="Comic Sans MS" panose="030F0702030302020204" pitchFamily="66" charset="0"/>
                <a:hlinkClick r:id="rId8" action="ppaction://hlinksldjump"/>
              </a:rPr>
              <a:t>involvement </a:t>
            </a:r>
            <a:endParaRPr lang="en-GB">
              <a:solidFill>
                <a:srgbClr val="002060"/>
              </a:solidFill>
              <a:latin typeface="Comic Sans MS" panose="030F0702030302020204" pitchFamily="66" charset="0"/>
            </a:endParaRPr>
          </a:p>
        </p:txBody>
      </p:sp>
      <p:sp>
        <p:nvSpPr>
          <p:cNvPr id="25" name="Rectangle 24"/>
          <p:cNvSpPr/>
          <p:nvPr/>
        </p:nvSpPr>
        <p:spPr>
          <a:xfrm>
            <a:off x="7787442" y="676384"/>
            <a:ext cx="6096000" cy="1200329"/>
          </a:xfrm>
          <a:prstGeom prst="rect">
            <a:avLst/>
          </a:prstGeom>
        </p:spPr>
        <p:txBody>
          <a:bodyPr>
            <a:spAutoFit/>
          </a:bodyPr>
          <a:lstStyle/>
          <a:p>
            <a:pPr algn="ctr"/>
            <a:endParaRPr lang="en-GB">
              <a:latin typeface="Comic Sans MS" panose="030F0702030302020204" pitchFamily="66" charset="0"/>
            </a:endParaRPr>
          </a:p>
          <a:p>
            <a:pPr algn="ctr"/>
            <a:r>
              <a:rPr lang="en-GB">
                <a:solidFill>
                  <a:srgbClr val="002060"/>
                </a:solidFill>
                <a:latin typeface="Comic Sans MS" panose="030F0702030302020204" pitchFamily="66" charset="0"/>
                <a:hlinkClick r:id="rId16" action="ppaction://hlinksldjump"/>
              </a:rPr>
              <a:t>5) Arrangements </a:t>
            </a:r>
          </a:p>
          <a:p>
            <a:pPr algn="ctr"/>
            <a:r>
              <a:rPr lang="en-GB">
                <a:solidFill>
                  <a:srgbClr val="002060"/>
                </a:solidFill>
                <a:latin typeface="Comic Sans MS" panose="030F0702030302020204" pitchFamily="66" charset="0"/>
                <a:hlinkClick r:id="rId16" action="ppaction://hlinksldjump"/>
              </a:rPr>
              <a:t>for </a:t>
            </a:r>
          </a:p>
          <a:p>
            <a:pPr algn="ctr"/>
            <a:r>
              <a:rPr lang="en-GB">
                <a:solidFill>
                  <a:srgbClr val="002060"/>
                </a:solidFill>
                <a:latin typeface="Comic Sans MS" panose="030F0702030302020204" pitchFamily="66" charset="0"/>
                <a:hlinkClick r:id="rId16" action="ppaction://hlinksldjump"/>
              </a:rPr>
              <a:t>education</a:t>
            </a:r>
            <a:endParaRPr lang="en-GB">
              <a:solidFill>
                <a:srgbClr val="002060"/>
              </a:solidFill>
              <a:latin typeface="Comic Sans MS" panose="030F0702030302020204" pitchFamily="66" charset="0"/>
            </a:endParaRPr>
          </a:p>
        </p:txBody>
      </p:sp>
      <p:sp>
        <p:nvSpPr>
          <p:cNvPr id="26" name="Rectangle 25"/>
          <p:cNvSpPr/>
          <p:nvPr/>
        </p:nvSpPr>
        <p:spPr>
          <a:xfrm>
            <a:off x="10452323" y="2609295"/>
            <a:ext cx="237566" cy="369332"/>
          </a:xfrm>
          <a:prstGeom prst="rect">
            <a:avLst/>
          </a:prstGeom>
        </p:spPr>
        <p:txBody>
          <a:bodyPr wrap="none">
            <a:spAutoFit/>
          </a:bodyPr>
          <a:lstStyle/>
          <a:p>
            <a:r>
              <a:rPr lang="en-GB"/>
              <a:t> </a:t>
            </a:r>
          </a:p>
        </p:txBody>
      </p:sp>
      <p:sp>
        <p:nvSpPr>
          <p:cNvPr id="27" name="Rectangle 26"/>
          <p:cNvSpPr/>
          <p:nvPr/>
        </p:nvSpPr>
        <p:spPr>
          <a:xfrm>
            <a:off x="9824985" y="2466681"/>
            <a:ext cx="1955975" cy="923330"/>
          </a:xfrm>
          <a:prstGeom prst="rect">
            <a:avLst/>
          </a:prstGeom>
        </p:spPr>
        <p:txBody>
          <a:bodyPr wrap="square">
            <a:spAutoFit/>
          </a:bodyPr>
          <a:lstStyle/>
          <a:p>
            <a:r>
              <a:rPr lang="en-GB">
                <a:solidFill>
                  <a:srgbClr val="002060"/>
                </a:solidFill>
                <a:latin typeface="Comic Sans MS" panose="030F0702030302020204" pitchFamily="66" charset="0"/>
              </a:rPr>
              <a:t>   </a:t>
            </a:r>
            <a:r>
              <a:rPr lang="en-GB">
                <a:solidFill>
                  <a:srgbClr val="002060"/>
                </a:solidFill>
                <a:latin typeface="Comic Sans MS" panose="030F0702030302020204" pitchFamily="66" charset="0"/>
                <a:hlinkClick r:id="rId13" action="ppaction://hlinksldjump"/>
              </a:rPr>
              <a:t>6) How we </a:t>
            </a:r>
          </a:p>
          <a:p>
            <a:r>
              <a:rPr lang="en-GB">
                <a:solidFill>
                  <a:srgbClr val="002060"/>
                </a:solidFill>
                <a:latin typeface="Comic Sans MS" panose="030F0702030302020204" pitchFamily="66" charset="0"/>
                <a:hlinkClick r:id="rId13" action="ppaction://hlinksldjump"/>
              </a:rPr>
              <a:t>assess and review progress</a:t>
            </a:r>
            <a:endParaRPr lang="en-GB">
              <a:solidFill>
                <a:srgbClr val="002060"/>
              </a:solidFill>
              <a:latin typeface="Comic Sans MS" panose="030F0702030302020204" pitchFamily="66" charset="0"/>
            </a:endParaRPr>
          </a:p>
        </p:txBody>
      </p:sp>
      <p:sp>
        <p:nvSpPr>
          <p:cNvPr id="28" name="Rectangle 27"/>
          <p:cNvSpPr/>
          <p:nvPr/>
        </p:nvSpPr>
        <p:spPr>
          <a:xfrm>
            <a:off x="9852372" y="4218741"/>
            <a:ext cx="1688275" cy="969496"/>
          </a:xfrm>
          <a:prstGeom prst="rect">
            <a:avLst/>
          </a:prstGeom>
        </p:spPr>
        <p:txBody>
          <a:bodyPr wrap="square">
            <a:spAutoFit/>
          </a:bodyPr>
          <a:lstStyle/>
          <a:p>
            <a:r>
              <a:rPr lang="en-GB">
                <a:solidFill>
                  <a:srgbClr val="002060"/>
                </a:solidFill>
                <a:latin typeface="Comic Sans MS" panose="030F0702030302020204" pitchFamily="66" charset="0"/>
              </a:rPr>
              <a:t>   </a:t>
            </a:r>
            <a:r>
              <a:rPr lang="en-GB" sz="1300">
                <a:solidFill>
                  <a:srgbClr val="002060"/>
                </a:solidFill>
                <a:latin typeface="Comic Sans MS" panose="030F0702030302020204" pitchFamily="66" charset="0"/>
                <a:hlinkClick r:id="rId11" action="ppaction://hlinksldjump"/>
              </a:rPr>
              <a:t>7) Support </a:t>
            </a:r>
          </a:p>
          <a:p>
            <a:r>
              <a:rPr lang="en-GB" sz="1300">
                <a:solidFill>
                  <a:srgbClr val="002060"/>
                </a:solidFill>
                <a:latin typeface="Comic Sans MS" panose="030F0702030302020204" pitchFamily="66" charset="0"/>
                <a:hlinkClick r:id="rId11" action="ppaction://hlinksldjump"/>
              </a:rPr>
              <a:t>for transitions between key-stage phases and schools </a:t>
            </a:r>
            <a:endParaRPr lang="en-GB" sz="1300">
              <a:solidFill>
                <a:srgbClr val="002060"/>
              </a:solidFill>
              <a:latin typeface="Comic Sans MS" panose="030F0702030302020204" pitchFamily="66" charset="0"/>
            </a:endParaRPr>
          </a:p>
        </p:txBody>
      </p:sp>
      <p:sp>
        <p:nvSpPr>
          <p:cNvPr id="30" name="Rectangle 29"/>
          <p:cNvSpPr/>
          <p:nvPr/>
        </p:nvSpPr>
        <p:spPr>
          <a:xfrm>
            <a:off x="9761269" y="5466454"/>
            <a:ext cx="2148345" cy="523220"/>
          </a:xfrm>
          <a:prstGeom prst="rect">
            <a:avLst/>
          </a:prstGeom>
        </p:spPr>
        <p:txBody>
          <a:bodyPr wrap="none">
            <a:spAutoFit/>
          </a:bodyPr>
          <a:lstStyle/>
          <a:p>
            <a:r>
              <a:rPr lang="en-GB" sz="1400" dirty="0">
                <a:solidFill>
                  <a:srgbClr val="002060"/>
                </a:solidFill>
                <a:latin typeface="Comic Sans MS" panose="030F0702030302020204" pitchFamily="66" charset="0"/>
                <a:hlinkClick r:id="rId18" action="ppaction://hlinksldjump"/>
              </a:rPr>
              <a:t>8)Approach to teaching</a:t>
            </a:r>
          </a:p>
          <a:p>
            <a:r>
              <a:rPr lang="en-GB" sz="1400" dirty="0">
                <a:solidFill>
                  <a:srgbClr val="002060"/>
                </a:solidFill>
                <a:latin typeface="Comic Sans MS" panose="030F0702030302020204" pitchFamily="66" charset="0"/>
                <a:hlinkClick r:id="rId18" action="ppaction://hlinksldjump"/>
              </a:rPr>
              <a:t>children </a:t>
            </a:r>
            <a:r>
              <a:rPr lang="en-GB" sz="1400">
                <a:solidFill>
                  <a:srgbClr val="002060"/>
                </a:solidFill>
                <a:latin typeface="Comic Sans MS" panose="030F0702030302020204" pitchFamily="66" charset="0"/>
                <a:hlinkClick r:id="rId18" action="ppaction://hlinksldjump"/>
              </a:rPr>
              <a:t>with SEND </a:t>
            </a:r>
            <a:endParaRPr lang="en-GB" sz="1400" dirty="0"/>
          </a:p>
        </p:txBody>
      </p:sp>
      <p:sp>
        <p:nvSpPr>
          <p:cNvPr id="31" name="Rectangle 30"/>
          <p:cNvSpPr/>
          <p:nvPr/>
        </p:nvSpPr>
        <p:spPr>
          <a:xfrm>
            <a:off x="6948953" y="5544739"/>
            <a:ext cx="5928679" cy="830997"/>
          </a:xfrm>
          <a:prstGeom prst="rect">
            <a:avLst/>
          </a:prstGeom>
        </p:spPr>
        <p:txBody>
          <a:bodyPr wrap="square">
            <a:spAutoFit/>
          </a:bodyPr>
          <a:lstStyle/>
          <a:p>
            <a:r>
              <a:rPr lang="en-GB" sz="1600" dirty="0">
                <a:solidFill>
                  <a:srgbClr val="002060"/>
                </a:solidFill>
                <a:latin typeface="Comic Sans MS" panose="030F0702030302020204" pitchFamily="66" charset="0"/>
                <a:hlinkClick r:id="rId19" action="ppaction://hlinksldjump"/>
              </a:rPr>
              <a:t>9) How are children </a:t>
            </a:r>
          </a:p>
          <a:p>
            <a:r>
              <a:rPr lang="en-GB" sz="1600" dirty="0">
                <a:solidFill>
                  <a:srgbClr val="002060"/>
                </a:solidFill>
                <a:latin typeface="Comic Sans MS" panose="030F0702030302020204" pitchFamily="66" charset="0"/>
                <a:hlinkClick r:id="rId19" action="ppaction://hlinksldjump"/>
              </a:rPr>
              <a:t>are included in all the </a:t>
            </a:r>
          </a:p>
          <a:p>
            <a:r>
              <a:rPr lang="en-GB" sz="1600" dirty="0">
                <a:solidFill>
                  <a:srgbClr val="002060"/>
                </a:solidFill>
                <a:latin typeface="Comic Sans MS" panose="030F0702030302020204" pitchFamily="66" charset="0"/>
                <a:hlinkClick r:id="rId19" action="ppaction://hlinksldjump"/>
              </a:rPr>
              <a:t>school has to offer?</a:t>
            </a:r>
            <a:endParaRPr lang="en-GB" sz="1600" dirty="0"/>
          </a:p>
        </p:txBody>
      </p:sp>
      <p:sp>
        <p:nvSpPr>
          <p:cNvPr id="32" name="Rectangle 31"/>
          <p:cNvSpPr/>
          <p:nvPr/>
        </p:nvSpPr>
        <p:spPr>
          <a:xfrm>
            <a:off x="4148586" y="5191015"/>
            <a:ext cx="1455225" cy="1323439"/>
          </a:xfrm>
          <a:prstGeom prst="rect">
            <a:avLst/>
          </a:prstGeom>
        </p:spPr>
        <p:txBody>
          <a:bodyPr wrap="square">
            <a:spAutoFit/>
          </a:bodyPr>
          <a:lstStyle/>
          <a:p>
            <a:r>
              <a:rPr lang="en-GB" sz="1600" dirty="0">
                <a:solidFill>
                  <a:srgbClr val="002060"/>
                </a:solidFill>
                <a:latin typeface="Comic Sans MS" panose="030F0702030302020204" pitchFamily="66" charset="0"/>
                <a:hlinkClick r:id="rId20" action="ppaction://hlinksldjump"/>
              </a:rPr>
              <a:t>10) Additional support for children with </a:t>
            </a:r>
          </a:p>
          <a:p>
            <a:r>
              <a:rPr lang="en-GB" sz="1600" dirty="0">
                <a:solidFill>
                  <a:srgbClr val="002060"/>
                </a:solidFill>
                <a:latin typeface="Comic Sans MS" panose="030F0702030302020204" pitchFamily="66" charset="0"/>
                <a:hlinkClick r:id="rId20" action="ppaction://hlinksldjump"/>
              </a:rPr>
              <a:t>SEN</a:t>
            </a:r>
            <a:endParaRPr lang="en-GB" sz="1600" dirty="0"/>
          </a:p>
        </p:txBody>
      </p:sp>
      <p:sp>
        <p:nvSpPr>
          <p:cNvPr id="35" name="Rectangle 34"/>
          <p:cNvSpPr/>
          <p:nvPr/>
        </p:nvSpPr>
        <p:spPr>
          <a:xfrm>
            <a:off x="4731053" y="6223917"/>
            <a:ext cx="816249" cy="369332"/>
          </a:xfrm>
          <a:prstGeom prst="rect">
            <a:avLst/>
          </a:prstGeom>
        </p:spPr>
        <p:txBody>
          <a:bodyPr wrap="none">
            <a:spAutoFit/>
          </a:bodyPr>
          <a:lstStyle/>
          <a:p>
            <a:r>
              <a:rPr lang="en-GB" dirty="0">
                <a:solidFill>
                  <a:srgbClr val="002060"/>
                </a:solidFill>
                <a:latin typeface="Comic Sans MS" panose="030F0702030302020204" pitchFamily="66" charset="0"/>
              </a:rPr>
              <a:t>Part 1</a:t>
            </a:r>
            <a:endParaRPr lang="en-GB" dirty="0"/>
          </a:p>
        </p:txBody>
      </p:sp>
      <p:sp>
        <p:nvSpPr>
          <p:cNvPr id="36" name="Rectangle 35"/>
          <p:cNvSpPr/>
          <p:nvPr/>
        </p:nvSpPr>
        <p:spPr>
          <a:xfrm>
            <a:off x="982801" y="5657130"/>
            <a:ext cx="2100255" cy="1200329"/>
          </a:xfrm>
          <a:prstGeom prst="rect">
            <a:avLst/>
          </a:prstGeom>
        </p:spPr>
        <p:txBody>
          <a:bodyPr wrap="none">
            <a:spAutoFit/>
          </a:bodyPr>
          <a:lstStyle/>
          <a:p>
            <a:r>
              <a:rPr lang="en-GB" dirty="0">
                <a:solidFill>
                  <a:srgbClr val="002060"/>
                </a:solidFill>
                <a:latin typeface="Comic Sans MS" panose="030F0702030302020204" pitchFamily="66" charset="0"/>
                <a:hlinkClick r:id="rId21" action="ppaction://hlinksldjump"/>
              </a:rPr>
              <a:t>12) Adapting the</a:t>
            </a:r>
          </a:p>
          <a:p>
            <a:r>
              <a:rPr lang="en-GB" dirty="0">
                <a:solidFill>
                  <a:srgbClr val="002060"/>
                </a:solidFill>
                <a:latin typeface="Comic Sans MS" panose="030F0702030302020204" pitchFamily="66" charset="0"/>
                <a:hlinkClick r:id="rId21" action="ppaction://hlinksldjump"/>
              </a:rPr>
              <a:t>Curriculum to </a:t>
            </a:r>
          </a:p>
          <a:p>
            <a:r>
              <a:rPr lang="en-GB" dirty="0">
                <a:solidFill>
                  <a:srgbClr val="002060"/>
                </a:solidFill>
                <a:latin typeface="Comic Sans MS" panose="030F0702030302020204" pitchFamily="66" charset="0"/>
                <a:hlinkClick r:id="rId21" action="ppaction://hlinksldjump"/>
              </a:rPr>
              <a:t>support children’s</a:t>
            </a:r>
          </a:p>
          <a:p>
            <a:r>
              <a:rPr lang="en-GB" dirty="0">
                <a:solidFill>
                  <a:srgbClr val="002060"/>
                </a:solidFill>
                <a:latin typeface="Comic Sans MS" panose="030F0702030302020204" pitchFamily="66" charset="0"/>
                <a:hlinkClick r:id="rId21" action="ppaction://hlinksldjump"/>
              </a:rPr>
              <a:t>additional needs</a:t>
            </a:r>
            <a:r>
              <a:rPr lang="en-GB" dirty="0">
                <a:solidFill>
                  <a:srgbClr val="002060"/>
                </a:solidFill>
                <a:latin typeface="Comic Sans MS" panose="030F0702030302020204" pitchFamily="66" charset="0"/>
              </a:rPr>
              <a:t> </a:t>
            </a:r>
            <a:endParaRPr lang="en-GB" dirty="0"/>
          </a:p>
        </p:txBody>
      </p:sp>
      <p:sp>
        <p:nvSpPr>
          <p:cNvPr id="37" name="Rectangle 36"/>
          <p:cNvSpPr/>
          <p:nvPr/>
        </p:nvSpPr>
        <p:spPr>
          <a:xfrm>
            <a:off x="744800" y="3991343"/>
            <a:ext cx="1239442" cy="923330"/>
          </a:xfrm>
          <a:prstGeom prst="rect">
            <a:avLst/>
          </a:prstGeom>
        </p:spPr>
        <p:txBody>
          <a:bodyPr wrap="none">
            <a:spAutoFit/>
          </a:bodyPr>
          <a:lstStyle/>
          <a:p>
            <a:r>
              <a:rPr lang="en-GB" dirty="0">
                <a:solidFill>
                  <a:srgbClr val="002060"/>
                </a:solidFill>
                <a:latin typeface="Comic Sans MS" panose="030F0702030302020204" pitchFamily="66" charset="0"/>
                <a:hlinkClick r:id="rId22" action="ppaction://hlinksldjump"/>
              </a:rPr>
              <a:t>13)SEND </a:t>
            </a:r>
          </a:p>
          <a:p>
            <a:r>
              <a:rPr lang="en-GB" dirty="0">
                <a:solidFill>
                  <a:srgbClr val="002060"/>
                </a:solidFill>
                <a:latin typeface="Comic Sans MS" panose="030F0702030302020204" pitchFamily="66" charset="0"/>
                <a:hlinkClick r:id="rId22" action="ppaction://hlinksldjump"/>
              </a:rPr>
              <a:t>training</a:t>
            </a:r>
          </a:p>
          <a:p>
            <a:r>
              <a:rPr lang="en-GB" dirty="0">
                <a:solidFill>
                  <a:srgbClr val="002060"/>
                </a:solidFill>
                <a:latin typeface="Comic Sans MS" panose="030F0702030302020204" pitchFamily="66" charset="0"/>
                <a:hlinkClick r:id="rId22" action="ppaction://hlinksldjump"/>
              </a:rPr>
              <a:t>for staff</a:t>
            </a:r>
            <a:endParaRPr lang="en-GB" dirty="0"/>
          </a:p>
        </p:txBody>
      </p:sp>
      <p:sp>
        <p:nvSpPr>
          <p:cNvPr id="38" name="Rectangle 37"/>
          <p:cNvSpPr/>
          <p:nvPr/>
        </p:nvSpPr>
        <p:spPr>
          <a:xfrm>
            <a:off x="1607660" y="1994118"/>
            <a:ext cx="6096000" cy="923330"/>
          </a:xfrm>
          <a:prstGeom prst="rect">
            <a:avLst/>
          </a:prstGeom>
        </p:spPr>
        <p:txBody>
          <a:bodyPr>
            <a:spAutoFit/>
          </a:bodyPr>
          <a:lstStyle/>
          <a:p>
            <a:r>
              <a:rPr lang="en-GB">
                <a:solidFill>
                  <a:srgbClr val="002060"/>
                </a:solidFill>
                <a:latin typeface="Comic Sans MS" panose="030F0702030302020204" pitchFamily="66" charset="0"/>
                <a:hlinkClick r:id="rId23" action="ppaction://hlinksldjump"/>
              </a:rPr>
              <a:t>14) Working with</a:t>
            </a:r>
          </a:p>
          <a:p>
            <a:r>
              <a:rPr lang="en-GB">
                <a:solidFill>
                  <a:srgbClr val="002060"/>
                </a:solidFill>
                <a:latin typeface="Comic Sans MS" panose="030F0702030302020204" pitchFamily="66" charset="0"/>
                <a:hlinkClick r:id="rId23" action="ppaction://hlinksldjump"/>
              </a:rPr>
              <a:t>other support</a:t>
            </a:r>
          </a:p>
          <a:p>
            <a:r>
              <a:rPr lang="en-GB">
                <a:solidFill>
                  <a:srgbClr val="002060"/>
                </a:solidFill>
                <a:latin typeface="Comic Sans MS" panose="030F0702030302020204" pitchFamily="66" charset="0"/>
                <a:hlinkClick r:id="rId23" action="ppaction://hlinksldjump"/>
              </a:rPr>
              <a:t>agencies </a:t>
            </a:r>
            <a:endParaRPr lang="en-GB"/>
          </a:p>
        </p:txBody>
      </p:sp>
      <p:pic>
        <p:nvPicPr>
          <p:cNvPr id="1026" name="Picture 2" descr="Logo">
            <a:extLst>
              <a:ext uri="{FF2B5EF4-FFF2-40B4-BE49-F238E27FC236}">
                <a16:creationId xmlns:a16="http://schemas.microsoft.com/office/drawing/2014/main" id="{EDE89044-E528-D48C-1E34-9A1127123C31}"/>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5432606" y="3568271"/>
            <a:ext cx="1035295" cy="942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299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8" name="Rectangle 2067">
            <a:extLst>
              <a:ext uri="{FF2B5EF4-FFF2-40B4-BE49-F238E27FC236}">
                <a16:creationId xmlns:a16="http://schemas.microsoft.com/office/drawing/2014/main" id="{AAAE94E3-A7DB-4868-B1E3-E49703488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589560" y="856180"/>
            <a:ext cx="5279408" cy="112806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dirty="0">
                <a:latin typeface="Comic Sans MS" panose="030F0702030302020204" pitchFamily="66" charset="0"/>
                <a:ea typeface="+mj-ea"/>
                <a:cs typeface="+mj-cs"/>
              </a:rPr>
              <a:t>Who is the SENCO</a:t>
            </a:r>
            <a:r>
              <a:rPr lang="en-US" sz="4000" dirty="0">
                <a:latin typeface="+mj-lt"/>
                <a:ea typeface="+mj-ea"/>
                <a:cs typeface="+mj-cs"/>
              </a:rPr>
              <a:t>?</a:t>
            </a:r>
          </a:p>
        </p:txBody>
      </p:sp>
      <p:grpSp>
        <p:nvGrpSpPr>
          <p:cNvPr id="2070" name="Group 2069">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071" name="Rectangle 2070">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2" name="Rectangle 2071">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74" name="Rectangle 2073">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DB5AAA3-FD59-F572-BCD1-0367C4F88AE6}"/>
              </a:ext>
            </a:extLst>
          </p:cNvPr>
          <p:cNvSpPr txBox="1"/>
          <p:nvPr/>
        </p:nvSpPr>
        <p:spPr>
          <a:xfrm>
            <a:off x="590718" y="2330505"/>
            <a:ext cx="5859123" cy="3979585"/>
          </a:xfrm>
          <a:prstGeom prst="rect">
            <a:avLst/>
          </a:prstGeom>
        </p:spPr>
        <p:txBody>
          <a:bodyPr vert="horz" lIns="91440" tIns="45720" rIns="91440" bIns="45720" rtlCol="0" anchor="ctr">
            <a:normAutofit/>
          </a:bodyPr>
          <a:lstStyle/>
          <a:p>
            <a:pPr>
              <a:lnSpc>
                <a:spcPct val="90000"/>
              </a:lnSpc>
              <a:spcAft>
                <a:spcPts val="600"/>
              </a:spcAft>
            </a:pPr>
            <a:r>
              <a:rPr lang="en-US" sz="1600" dirty="0">
                <a:latin typeface="Comic Sans MS" panose="030F0702030302020204" pitchFamily="66" charset="0"/>
              </a:rPr>
              <a:t>Hello, my name is </a:t>
            </a:r>
            <a:r>
              <a:rPr lang="en-US" sz="1600" dirty="0" err="1">
                <a:latin typeface="Comic Sans MS" panose="030F0702030302020204" pitchFamily="66" charset="0"/>
              </a:rPr>
              <a:t>Mrs</a:t>
            </a:r>
            <a:r>
              <a:rPr lang="en-US" sz="1600" dirty="0">
                <a:latin typeface="Comic Sans MS" panose="030F0702030302020204" pitchFamily="66" charset="0"/>
              </a:rPr>
              <a:t> McGill, and I am the Assistant Headteacher for SEND and Inclusion at Grace Cook Primary School and Nursery. I am passionate about ensuring that every child, regardless of their starting point or individual needs, has access to high-quality education and the right support to thrive both academically and personally. My role focuses on leading our provision for pupils with special educational needs and disabilities (SEND), as well as championing inclusive practices across the whole school. I work closely with staff, families, and external agencies to ensure we create a nurturing, inclusive environment where all children feel valued, understood, and empowered to reach their full potential.</a:t>
            </a:r>
          </a:p>
          <a:p>
            <a:pPr>
              <a:lnSpc>
                <a:spcPct val="90000"/>
              </a:lnSpc>
              <a:spcAft>
                <a:spcPts val="600"/>
              </a:spcAft>
            </a:pPr>
            <a:endParaRPr lang="en-US" sz="1600" dirty="0">
              <a:latin typeface="Comic Sans MS" panose="030F0702030302020204" pitchFamily="66" charset="0"/>
            </a:endParaRPr>
          </a:p>
          <a:p>
            <a:pPr>
              <a:lnSpc>
                <a:spcPct val="90000"/>
              </a:lnSpc>
              <a:spcAft>
                <a:spcPts val="600"/>
              </a:spcAft>
            </a:pPr>
            <a:r>
              <a:rPr lang="en-US" sz="1600" dirty="0">
                <a:latin typeface="Comic Sans MS" panose="030F0702030302020204" pitchFamily="66" charset="0"/>
              </a:rPr>
              <a:t>My working days are ordinarily Monday- Wednesday and you can contact me at senco@gracecook.omat.org.uk.</a:t>
            </a:r>
          </a:p>
        </p:txBody>
      </p:sp>
      <p:sp>
        <p:nvSpPr>
          <p:cNvPr id="2076" name="Rectangle 2075">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8" name="Rectangle 207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0" name="Rectangle 2079">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8EA1412-464E-90E5-28EB-068CAC65B6E6}"/>
              </a:ext>
            </a:extLst>
          </p:cNvPr>
          <p:cNvPicPr>
            <a:picLocks noChangeAspect="1"/>
          </p:cNvPicPr>
          <p:nvPr/>
        </p:nvPicPr>
        <p:blipFill>
          <a:blip r:embed="rId2"/>
          <a:stretch>
            <a:fillRect/>
          </a:stretch>
        </p:blipFill>
        <p:spPr>
          <a:xfrm>
            <a:off x="8402087" y="356812"/>
            <a:ext cx="1681269" cy="2518756"/>
          </a:xfrm>
          <a:prstGeom prst="rect">
            <a:avLst/>
          </a:prstGeom>
        </p:spPr>
      </p:pic>
      <p:pic>
        <p:nvPicPr>
          <p:cNvPr id="6" name="Picture 5">
            <a:hlinkClick r:id="" action="ppaction://noaction"/>
          </p:cNvPr>
          <p:cNvPicPr>
            <a:picLocks noChangeAspect="1"/>
          </p:cNvPicPr>
          <p:nvPr/>
        </p:nvPicPr>
        <p:blipFill>
          <a:blip r:embed="rId3"/>
          <a:stretch>
            <a:fillRect/>
          </a:stretch>
        </p:blipFill>
        <p:spPr>
          <a:xfrm>
            <a:off x="11150310" y="127204"/>
            <a:ext cx="944710" cy="928492"/>
          </a:xfrm>
          <a:prstGeom prst="rect">
            <a:avLst/>
          </a:prstGeom>
        </p:spPr>
      </p:pic>
      <p:pic>
        <p:nvPicPr>
          <p:cNvPr id="12" name="Picture 11">
            <a:extLst>
              <a:ext uri="{FF2B5EF4-FFF2-40B4-BE49-F238E27FC236}">
                <a16:creationId xmlns:a16="http://schemas.microsoft.com/office/drawing/2014/main" id="{7245F67B-0DB2-147F-BBDA-A47B3B8F4FCD}"/>
              </a:ext>
            </a:extLst>
          </p:cNvPr>
          <p:cNvPicPr>
            <a:picLocks noChangeAspect="1"/>
          </p:cNvPicPr>
          <p:nvPr/>
        </p:nvPicPr>
        <p:blipFill>
          <a:blip r:embed="rId4"/>
          <a:stretch>
            <a:fillRect/>
          </a:stretch>
        </p:blipFill>
        <p:spPr>
          <a:xfrm>
            <a:off x="7880904" y="4103349"/>
            <a:ext cx="806491" cy="1473276"/>
          </a:xfrm>
          <a:prstGeom prst="rect">
            <a:avLst/>
          </a:prstGeom>
        </p:spPr>
      </p:pic>
      <p:pic>
        <p:nvPicPr>
          <p:cNvPr id="14" name="Picture 13">
            <a:extLst>
              <a:ext uri="{FF2B5EF4-FFF2-40B4-BE49-F238E27FC236}">
                <a16:creationId xmlns:a16="http://schemas.microsoft.com/office/drawing/2014/main" id="{CCA62181-3C60-993E-6B30-362CED41EAB8}"/>
              </a:ext>
            </a:extLst>
          </p:cNvPr>
          <p:cNvPicPr>
            <a:picLocks noChangeAspect="1"/>
          </p:cNvPicPr>
          <p:nvPr/>
        </p:nvPicPr>
        <p:blipFill>
          <a:blip r:embed="rId5"/>
          <a:stretch>
            <a:fillRect/>
          </a:stretch>
        </p:blipFill>
        <p:spPr>
          <a:xfrm>
            <a:off x="9346834" y="4180835"/>
            <a:ext cx="950990" cy="1318304"/>
          </a:xfrm>
          <a:prstGeom prst="rect">
            <a:avLst/>
          </a:prstGeom>
        </p:spPr>
      </p:pic>
    </p:spTree>
    <p:extLst>
      <p:ext uri="{BB962C8B-B14F-4D97-AF65-F5344CB8AC3E}">
        <p14:creationId xmlns:p14="http://schemas.microsoft.com/office/powerpoint/2010/main" val="356043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7342" y="117693"/>
            <a:ext cx="11155680" cy="6386364"/>
          </a:xfrm>
          <a:prstGeom prst="rect">
            <a:avLst/>
          </a:prstGeom>
        </p:spPr>
        <p:txBody>
          <a:bodyPr wrap="square">
            <a:spAutoFit/>
          </a:bodyPr>
          <a:lstStyle/>
          <a:p>
            <a:r>
              <a:rPr lang="en-GB" sz="2800" dirty="0">
                <a:solidFill>
                  <a:srgbClr val="00CC66"/>
                </a:solidFill>
                <a:latin typeface="Comic Sans MS" panose="030F0702030302020204" pitchFamily="66" charset="0"/>
              </a:rPr>
              <a:t>How will children with Special Educational Needs be identified and what sorts of assessments will be completed? </a:t>
            </a:r>
          </a:p>
          <a:p>
            <a:endParaRPr lang="en-GB" dirty="0">
              <a:latin typeface="Comic Sans MS" panose="030F0702030302020204" pitchFamily="66" charset="0"/>
            </a:endParaRP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Baseline tests – reading ages / spelling ages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Teacher / TA / SENCO identification through observation / marking / book sampling</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Admission meetings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Parent information concerns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Tracking progress through interventions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Insight Tracking analysis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Phonics screening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Speech and language screening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Early Years baseline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Literacy assessments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Maths assessments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Pre-school assessments and liaisons between settings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Therapist assessments e.g. speech and language, occupational therapy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If children come into school with an Education Health and Care Plan or medical diagnosis already in place</a:t>
            </a:r>
          </a:p>
        </p:txBody>
      </p:sp>
      <p:pic>
        <p:nvPicPr>
          <p:cNvPr id="4098" name="Picture 2" descr="Image result for assess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58105" y="2327451"/>
            <a:ext cx="1901131" cy="17367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assessme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84765" y="3487846"/>
            <a:ext cx="1984502" cy="20640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4" action="ppaction://hlinksldjump"/>
          </p:cNvPr>
          <p:cNvPicPr>
            <a:picLocks noChangeAspect="1"/>
          </p:cNvPicPr>
          <p:nvPr/>
        </p:nvPicPr>
        <p:blipFill>
          <a:blip r:embed="rId5"/>
          <a:stretch>
            <a:fillRect/>
          </a:stretch>
        </p:blipFill>
        <p:spPr>
          <a:xfrm>
            <a:off x="10870450" y="310082"/>
            <a:ext cx="1166380" cy="1146356"/>
          </a:xfrm>
          <a:prstGeom prst="rect">
            <a:avLst/>
          </a:prstGeom>
        </p:spPr>
      </p:pic>
    </p:spTree>
    <p:extLst>
      <p:ext uri="{BB962C8B-B14F-4D97-AF65-F5344CB8AC3E}">
        <p14:creationId xmlns:p14="http://schemas.microsoft.com/office/powerpoint/2010/main" val="1547918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0772" y="341403"/>
            <a:ext cx="10761279" cy="646331"/>
          </a:xfrm>
          <a:prstGeom prst="rect">
            <a:avLst/>
          </a:prstGeom>
        </p:spPr>
        <p:txBody>
          <a:bodyPr wrap="none">
            <a:spAutoFit/>
          </a:bodyPr>
          <a:lstStyle/>
          <a:p>
            <a:r>
              <a:rPr lang="en-GB" sz="3600" dirty="0">
                <a:solidFill>
                  <a:srgbClr val="00CC66"/>
                </a:solidFill>
                <a:latin typeface="Comic Sans MS" panose="030F0702030302020204" pitchFamily="66" charset="0"/>
              </a:rPr>
              <a:t>What kind of SEND does the school provide for?</a:t>
            </a:r>
          </a:p>
        </p:txBody>
      </p:sp>
      <p:sp>
        <p:nvSpPr>
          <p:cNvPr id="3" name="Rectangle 2"/>
          <p:cNvSpPr/>
          <p:nvPr/>
        </p:nvSpPr>
        <p:spPr>
          <a:xfrm>
            <a:off x="230772" y="1333547"/>
            <a:ext cx="9703723" cy="1815882"/>
          </a:xfrm>
          <a:prstGeom prst="rect">
            <a:avLst/>
          </a:prstGeom>
        </p:spPr>
        <p:txBody>
          <a:bodyPr wrap="square">
            <a:spAutoFit/>
          </a:bodyPr>
          <a:lstStyle/>
          <a:p>
            <a:r>
              <a:rPr lang="en-GB" sz="2800" dirty="0">
                <a:solidFill>
                  <a:schemeClr val="accent5">
                    <a:lumMod val="50000"/>
                  </a:schemeClr>
                </a:solidFill>
                <a:latin typeface="Comic Sans MS" panose="030F0702030302020204" pitchFamily="66" charset="0"/>
              </a:rPr>
              <a:t>A pupil has SEND where their learning difficulty or disability calls for special educational provision, that is provision different from or additional to that normally available to pupils of the same age. </a:t>
            </a:r>
          </a:p>
        </p:txBody>
      </p:sp>
      <p:sp>
        <p:nvSpPr>
          <p:cNvPr id="4" name="Rectangle 3"/>
          <p:cNvSpPr/>
          <p:nvPr/>
        </p:nvSpPr>
        <p:spPr>
          <a:xfrm>
            <a:off x="230772" y="3307695"/>
            <a:ext cx="9817331" cy="3108543"/>
          </a:xfrm>
          <a:prstGeom prst="rect">
            <a:avLst/>
          </a:prstGeom>
        </p:spPr>
        <p:txBody>
          <a:bodyPr wrap="square">
            <a:spAutoFit/>
          </a:bodyPr>
          <a:lstStyle/>
          <a:p>
            <a:r>
              <a:rPr lang="en-GB" sz="2800" dirty="0">
                <a:solidFill>
                  <a:schemeClr val="accent5">
                    <a:lumMod val="50000"/>
                  </a:schemeClr>
                </a:solidFill>
                <a:latin typeface="Comic Sans MS" panose="030F0702030302020204" pitchFamily="66" charset="0"/>
              </a:rPr>
              <a:t>Special educational needs and provision can be considered as falling under four broad areas: </a:t>
            </a:r>
          </a:p>
          <a:p>
            <a:endParaRPr lang="en-GB" sz="2800" dirty="0">
              <a:solidFill>
                <a:schemeClr val="accent5">
                  <a:lumMod val="50000"/>
                </a:schemeClr>
              </a:solidFill>
              <a:latin typeface="Comic Sans MS" panose="030F0702030302020204" pitchFamily="66" charset="0"/>
            </a:endParaRPr>
          </a:p>
          <a:p>
            <a:r>
              <a:rPr lang="en-GB" sz="2800" dirty="0">
                <a:solidFill>
                  <a:schemeClr val="accent5">
                    <a:lumMod val="50000"/>
                  </a:schemeClr>
                </a:solidFill>
                <a:latin typeface="Comic Sans MS" panose="030F0702030302020204" pitchFamily="66" charset="0"/>
              </a:rPr>
              <a:t>o Communication and interaction </a:t>
            </a:r>
          </a:p>
          <a:p>
            <a:r>
              <a:rPr lang="en-GB" sz="2800" dirty="0">
                <a:solidFill>
                  <a:schemeClr val="accent5">
                    <a:lumMod val="50000"/>
                  </a:schemeClr>
                </a:solidFill>
                <a:latin typeface="Comic Sans MS" panose="030F0702030302020204" pitchFamily="66" charset="0"/>
              </a:rPr>
              <a:t>o Cognition and learning </a:t>
            </a:r>
          </a:p>
          <a:p>
            <a:r>
              <a:rPr lang="en-GB" sz="2800" dirty="0">
                <a:solidFill>
                  <a:schemeClr val="accent5">
                    <a:lumMod val="50000"/>
                  </a:schemeClr>
                </a:solidFill>
                <a:latin typeface="Comic Sans MS" panose="030F0702030302020204" pitchFamily="66" charset="0"/>
              </a:rPr>
              <a:t>o Social, mental and emotional health </a:t>
            </a:r>
          </a:p>
          <a:p>
            <a:r>
              <a:rPr lang="en-GB" sz="2800" dirty="0">
                <a:solidFill>
                  <a:schemeClr val="accent5">
                    <a:lumMod val="50000"/>
                  </a:schemeClr>
                </a:solidFill>
                <a:latin typeface="Comic Sans MS" panose="030F0702030302020204" pitchFamily="66" charset="0"/>
              </a:rPr>
              <a:t>o Sensory and / or physical</a:t>
            </a:r>
          </a:p>
        </p:txBody>
      </p:sp>
      <p:pic>
        <p:nvPicPr>
          <p:cNvPr id="5122" name="Picture 2" descr="Image result for s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2071" y="1174832"/>
            <a:ext cx="2278380" cy="197459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Communication and intera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1269" y="3931919"/>
            <a:ext cx="1740131" cy="130509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cognition and learn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17490" y="4347490"/>
            <a:ext cx="1028954" cy="1028954"/>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social emotiona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70197" y="5319083"/>
            <a:ext cx="1274214" cy="825469"/>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Related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0489" y="5731817"/>
            <a:ext cx="1531909" cy="8616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hlinkClick r:id="rId7" action="ppaction://hlinksldjump"/>
          </p:cNvPr>
          <p:cNvPicPr>
            <a:picLocks noChangeAspect="1"/>
          </p:cNvPicPr>
          <p:nvPr/>
        </p:nvPicPr>
        <p:blipFill>
          <a:blip r:embed="rId8"/>
          <a:stretch>
            <a:fillRect/>
          </a:stretch>
        </p:blipFill>
        <p:spPr>
          <a:xfrm>
            <a:off x="10946443" y="54262"/>
            <a:ext cx="1140143" cy="1120570"/>
          </a:xfrm>
          <a:prstGeom prst="rect">
            <a:avLst/>
          </a:prstGeom>
        </p:spPr>
      </p:pic>
    </p:spTree>
    <p:extLst>
      <p:ext uri="{BB962C8B-B14F-4D97-AF65-F5344CB8AC3E}">
        <p14:creationId xmlns:p14="http://schemas.microsoft.com/office/powerpoint/2010/main" val="961802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9365" y="274157"/>
            <a:ext cx="12239248" cy="584775"/>
          </a:xfrm>
          <a:prstGeom prst="rect">
            <a:avLst/>
          </a:prstGeom>
        </p:spPr>
        <p:txBody>
          <a:bodyPr wrap="none">
            <a:spAutoFit/>
          </a:bodyPr>
          <a:lstStyle/>
          <a:p>
            <a:r>
              <a:rPr lang="en-GB" sz="3200">
                <a:solidFill>
                  <a:srgbClr val="00CC66"/>
                </a:solidFill>
                <a:latin typeface="Comic Sans MS" panose="030F0702030302020204" pitchFamily="66" charset="0"/>
              </a:rPr>
              <a:t>How do we talk to you and involve you in your child’s education?</a:t>
            </a:r>
          </a:p>
        </p:txBody>
      </p:sp>
      <p:graphicFrame>
        <p:nvGraphicFramePr>
          <p:cNvPr id="6" name="Table 5"/>
          <p:cNvGraphicFramePr>
            <a:graphicFrameLocks noGrp="1"/>
          </p:cNvGraphicFramePr>
          <p:nvPr>
            <p:extLst>
              <p:ext uri="{D42A27DB-BD31-4B8C-83A1-F6EECF244321}">
                <p14:modId xmlns:p14="http://schemas.microsoft.com/office/powerpoint/2010/main" val="532195619"/>
              </p:ext>
            </p:extLst>
          </p:nvPr>
        </p:nvGraphicFramePr>
        <p:xfrm>
          <a:off x="714893" y="1343121"/>
          <a:ext cx="10423528" cy="4389120"/>
        </p:xfrm>
        <a:graphic>
          <a:graphicData uri="http://schemas.openxmlformats.org/drawingml/2006/table">
            <a:tbl>
              <a:tblPr firstRow="1" bandRow="1">
                <a:tableStyleId>{5940675A-B579-460E-94D1-54222C63F5DA}</a:tableStyleId>
              </a:tblPr>
              <a:tblGrid>
                <a:gridCol w="5203769">
                  <a:extLst>
                    <a:ext uri="{9D8B030D-6E8A-4147-A177-3AD203B41FA5}">
                      <a16:colId xmlns:a16="http://schemas.microsoft.com/office/drawing/2014/main" val="2254692778"/>
                    </a:ext>
                  </a:extLst>
                </a:gridCol>
                <a:gridCol w="5219759">
                  <a:extLst>
                    <a:ext uri="{9D8B030D-6E8A-4147-A177-3AD203B41FA5}">
                      <a16:colId xmlns:a16="http://schemas.microsoft.com/office/drawing/2014/main" val="4010188310"/>
                    </a:ext>
                  </a:extLst>
                </a:gridCol>
              </a:tblGrid>
              <a:tr h="370840">
                <a:tc>
                  <a:txBody>
                    <a:bodyPr/>
                    <a:lstStyle/>
                    <a:p>
                      <a:r>
                        <a:rPr lang="en-GB" sz="2800">
                          <a:solidFill>
                            <a:srgbClr val="00CC66"/>
                          </a:solidFill>
                          <a:latin typeface="Comic Sans MS" panose="030F0702030302020204" pitchFamily="66" charset="0"/>
                        </a:rPr>
                        <a:t>Formal – these may include:</a:t>
                      </a:r>
                    </a:p>
                  </a:txBody>
                  <a:tcPr/>
                </a:tc>
                <a:tc>
                  <a:txBody>
                    <a:bodyPr/>
                    <a:lstStyle/>
                    <a:p>
                      <a:r>
                        <a:rPr lang="en-GB" sz="2800">
                          <a:solidFill>
                            <a:srgbClr val="002060"/>
                          </a:solidFill>
                          <a:latin typeface="Comic Sans MS" panose="030F0702030302020204" pitchFamily="66" charset="0"/>
                        </a:rPr>
                        <a:t>Informal – these may include:</a:t>
                      </a:r>
                    </a:p>
                  </a:txBody>
                  <a:tcPr/>
                </a:tc>
                <a:extLst>
                  <a:ext uri="{0D108BD9-81ED-4DB2-BD59-A6C34878D82A}">
                    <a16:rowId xmlns:a16="http://schemas.microsoft.com/office/drawing/2014/main" val="1071033652"/>
                  </a:ext>
                </a:extLst>
              </a:tr>
              <a:tr h="370840">
                <a:tc>
                  <a:txBody>
                    <a:bodyPr/>
                    <a:lstStyle/>
                    <a:p>
                      <a:endParaRPr lang="en-GB" sz="2800" dirty="0">
                        <a:solidFill>
                          <a:srgbClr val="00CC66"/>
                        </a:solidFill>
                        <a:latin typeface="Comic Sans MS" panose="030F0702030302020204" pitchFamily="66" charset="0"/>
                      </a:endParaRPr>
                    </a:p>
                    <a:p>
                      <a:pPr marL="285750" indent="-285750">
                        <a:buFont typeface="Arial" panose="020B0604020202020204" pitchFamily="34" charset="0"/>
                        <a:buChar char="•"/>
                      </a:pPr>
                      <a:r>
                        <a:rPr lang="en-GB" sz="2400" dirty="0">
                          <a:solidFill>
                            <a:srgbClr val="00CC66"/>
                          </a:solidFill>
                          <a:latin typeface="Comic Sans MS" panose="030F0702030302020204" pitchFamily="66" charset="0"/>
                        </a:rPr>
                        <a:t>Parent consultation meetings</a:t>
                      </a:r>
                    </a:p>
                    <a:p>
                      <a:pPr marL="285750" indent="-285750">
                        <a:buFont typeface="Arial" panose="020B0604020202020204" pitchFamily="34" charset="0"/>
                        <a:buChar char="•"/>
                      </a:pPr>
                      <a:r>
                        <a:rPr lang="en-GB" sz="2400" dirty="0">
                          <a:solidFill>
                            <a:srgbClr val="00CC66"/>
                          </a:solidFill>
                          <a:latin typeface="Comic Sans MS" panose="030F0702030302020204" pitchFamily="66" charset="0"/>
                        </a:rPr>
                        <a:t>Termly review meetings</a:t>
                      </a:r>
                    </a:p>
                    <a:p>
                      <a:pPr marL="285750" indent="-285750">
                        <a:buFont typeface="Arial" panose="020B0604020202020204" pitchFamily="34" charset="0"/>
                        <a:buChar char="•"/>
                      </a:pPr>
                      <a:r>
                        <a:rPr lang="en-GB" sz="2400" dirty="0">
                          <a:solidFill>
                            <a:srgbClr val="00CC66"/>
                          </a:solidFill>
                          <a:latin typeface="Comic Sans MS" panose="030F0702030302020204" pitchFamily="66" charset="0"/>
                        </a:rPr>
                        <a:t>Your views</a:t>
                      </a:r>
                    </a:p>
                    <a:p>
                      <a:pPr marL="285750" indent="-285750">
                        <a:buFont typeface="Arial" panose="020B0604020202020204" pitchFamily="34" charset="0"/>
                        <a:buChar char="•"/>
                      </a:pPr>
                      <a:r>
                        <a:rPr lang="en-GB" sz="2400" dirty="0">
                          <a:solidFill>
                            <a:srgbClr val="00CC66"/>
                          </a:solidFill>
                          <a:latin typeface="Comic Sans MS" panose="030F0702030302020204" pitchFamily="66" charset="0"/>
                        </a:rPr>
                        <a:t>Inviting you in to meet with professionals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srgbClr val="00CC66"/>
                          </a:solidFill>
                          <a:latin typeface="Comic Sans MS" panose="030F0702030302020204" pitchFamily="66" charset="0"/>
                        </a:rPr>
                        <a:t>Annual Reviews for children with an</a:t>
                      </a:r>
                      <a:r>
                        <a:rPr lang="en-GB" sz="2400" baseline="0" dirty="0">
                          <a:solidFill>
                            <a:srgbClr val="00CC66"/>
                          </a:solidFill>
                          <a:latin typeface="Comic Sans MS" panose="030F0702030302020204" pitchFamily="66" charset="0"/>
                        </a:rPr>
                        <a:t> Educational Health and Care Plan</a:t>
                      </a:r>
                      <a:endParaRPr lang="en-GB" sz="2400" dirty="0">
                        <a:solidFill>
                          <a:srgbClr val="00CC66"/>
                        </a:solidFill>
                        <a:latin typeface="Comic Sans MS" panose="030F0702030302020204" pitchFamily="66" charset="0"/>
                      </a:endParaRPr>
                    </a:p>
                    <a:p>
                      <a:pPr marL="0" indent="0">
                        <a:buFont typeface="Arial" panose="020B0604020202020204" pitchFamily="34" charset="0"/>
                        <a:buNone/>
                      </a:pPr>
                      <a:endParaRPr lang="en-GB" sz="2800" dirty="0">
                        <a:solidFill>
                          <a:srgbClr val="00CC66"/>
                        </a:solidFill>
                        <a:latin typeface="Comic Sans MS" panose="030F0702030302020204" pitchFamily="66" charset="0"/>
                      </a:endParaRPr>
                    </a:p>
                  </a:txBody>
                  <a:tcPr/>
                </a:tc>
                <a:tc>
                  <a:txBody>
                    <a:bodyPr/>
                    <a:lstStyle/>
                    <a:p>
                      <a:endParaRPr lang="en-GB" sz="2800" dirty="0">
                        <a:solidFill>
                          <a:srgbClr val="002060"/>
                        </a:solidFill>
                        <a:latin typeface="+mn-lt"/>
                      </a:endParaRP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Informal discussion with staff </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Arbor messaging </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Phone calls </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SEND Newsletter</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Parent workshops</a:t>
                      </a:r>
                    </a:p>
                  </a:txBody>
                  <a:tcPr/>
                </a:tc>
                <a:extLst>
                  <a:ext uri="{0D108BD9-81ED-4DB2-BD59-A6C34878D82A}">
                    <a16:rowId xmlns:a16="http://schemas.microsoft.com/office/drawing/2014/main" val="3004823924"/>
                  </a:ext>
                </a:extLst>
              </a:tr>
            </a:tbl>
          </a:graphicData>
        </a:graphic>
      </p:graphicFrame>
      <p:pic>
        <p:nvPicPr>
          <p:cNvPr id="4098" name="Picture 2" descr="Image result for emai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39670" y="3029358"/>
            <a:ext cx="561878" cy="50832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phone cal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63902" y="3672339"/>
            <a:ext cx="479630" cy="47963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Image result for news lette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640" t="8853" r="16717" b="7931"/>
          <a:stretch/>
        </p:blipFill>
        <p:spPr bwMode="auto">
          <a:xfrm>
            <a:off x="9960264" y="3931192"/>
            <a:ext cx="819345" cy="6530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a:stretch>
            <a:fillRect/>
          </a:stretch>
        </p:blipFill>
        <p:spPr>
          <a:xfrm rot="753734">
            <a:off x="9540739" y="4612648"/>
            <a:ext cx="699225" cy="741255"/>
          </a:xfrm>
          <a:prstGeom prst="rect">
            <a:avLst/>
          </a:prstGeom>
        </p:spPr>
      </p:pic>
      <p:pic>
        <p:nvPicPr>
          <p:cNvPr id="4" name="Picture 4" descr="Image result for teacher paren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88430" y="2385752"/>
            <a:ext cx="647257" cy="781397"/>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mage result for parent view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44482" y="2839610"/>
            <a:ext cx="754415" cy="518419"/>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one planni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24144" y="4905938"/>
            <a:ext cx="1640983" cy="82630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hlinkClick r:id="rId9" action="ppaction://hlinksldjump"/>
          </p:cNvPr>
          <p:cNvPicPr>
            <a:picLocks noChangeAspect="1"/>
          </p:cNvPicPr>
          <p:nvPr/>
        </p:nvPicPr>
        <p:blipFill>
          <a:blip r:embed="rId10"/>
          <a:stretch>
            <a:fillRect/>
          </a:stretch>
        </p:blipFill>
        <p:spPr>
          <a:xfrm>
            <a:off x="11325207" y="5857128"/>
            <a:ext cx="724826" cy="712383"/>
          </a:xfrm>
          <a:prstGeom prst="rect">
            <a:avLst/>
          </a:prstGeom>
        </p:spPr>
      </p:pic>
    </p:spTree>
    <p:extLst>
      <p:ext uri="{BB962C8B-B14F-4D97-AF65-F5344CB8AC3E}">
        <p14:creationId xmlns:p14="http://schemas.microsoft.com/office/powerpoint/2010/main" val="980882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22712" y="196379"/>
            <a:ext cx="10200033" cy="954107"/>
          </a:xfrm>
          <a:prstGeom prst="rect">
            <a:avLst/>
          </a:prstGeom>
        </p:spPr>
        <p:txBody>
          <a:bodyPr wrap="square">
            <a:spAutoFit/>
          </a:bodyPr>
          <a:lstStyle/>
          <a:p>
            <a:r>
              <a:rPr lang="en-GB" sz="2800">
                <a:solidFill>
                  <a:srgbClr val="002060"/>
                </a:solidFill>
                <a:latin typeface="Comic Sans MS" panose="030F0702030302020204" pitchFamily="66" charset="0"/>
              </a:rPr>
              <a:t>What arrangements are there for involving your child in their education?</a:t>
            </a:r>
          </a:p>
        </p:txBody>
      </p:sp>
      <p:graphicFrame>
        <p:nvGraphicFramePr>
          <p:cNvPr id="5" name="Table 4"/>
          <p:cNvGraphicFramePr>
            <a:graphicFrameLocks noGrp="1"/>
          </p:cNvGraphicFramePr>
          <p:nvPr>
            <p:extLst>
              <p:ext uri="{D42A27DB-BD31-4B8C-83A1-F6EECF244321}">
                <p14:modId xmlns:p14="http://schemas.microsoft.com/office/powerpoint/2010/main" val="1425922476"/>
              </p:ext>
            </p:extLst>
          </p:nvPr>
        </p:nvGraphicFramePr>
        <p:xfrm>
          <a:off x="922712" y="1376372"/>
          <a:ext cx="10423528" cy="5303520"/>
        </p:xfrm>
        <a:graphic>
          <a:graphicData uri="http://schemas.openxmlformats.org/drawingml/2006/table">
            <a:tbl>
              <a:tblPr firstRow="1" bandRow="1">
                <a:tableStyleId>{5940675A-B579-460E-94D1-54222C63F5DA}</a:tableStyleId>
              </a:tblPr>
              <a:tblGrid>
                <a:gridCol w="5203769">
                  <a:extLst>
                    <a:ext uri="{9D8B030D-6E8A-4147-A177-3AD203B41FA5}">
                      <a16:colId xmlns:a16="http://schemas.microsoft.com/office/drawing/2014/main" val="2254692778"/>
                    </a:ext>
                  </a:extLst>
                </a:gridCol>
                <a:gridCol w="5219759">
                  <a:extLst>
                    <a:ext uri="{9D8B030D-6E8A-4147-A177-3AD203B41FA5}">
                      <a16:colId xmlns:a16="http://schemas.microsoft.com/office/drawing/2014/main" val="4010188310"/>
                    </a:ext>
                  </a:extLst>
                </a:gridCol>
              </a:tblGrid>
              <a:tr h="370840">
                <a:tc>
                  <a:txBody>
                    <a:bodyPr/>
                    <a:lstStyle/>
                    <a:p>
                      <a:r>
                        <a:rPr lang="en-GB" sz="2800">
                          <a:solidFill>
                            <a:srgbClr val="00CC66"/>
                          </a:solidFill>
                          <a:latin typeface="Comic Sans MS" panose="030F0702030302020204" pitchFamily="66" charset="0"/>
                        </a:rPr>
                        <a:t>Formal – These may include:</a:t>
                      </a:r>
                    </a:p>
                  </a:txBody>
                  <a:tcPr/>
                </a:tc>
                <a:tc>
                  <a:txBody>
                    <a:bodyPr/>
                    <a:lstStyle/>
                    <a:p>
                      <a:r>
                        <a:rPr lang="en-GB" sz="2800">
                          <a:solidFill>
                            <a:srgbClr val="00CC66"/>
                          </a:solidFill>
                          <a:latin typeface="Comic Sans MS" panose="030F0702030302020204" pitchFamily="66" charset="0"/>
                        </a:rPr>
                        <a:t>Informal – These may include:</a:t>
                      </a:r>
                    </a:p>
                  </a:txBody>
                  <a:tcPr/>
                </a:tc>
                <a:extLst>
                  <a:ext uri="{0D108BD9-81ED-4DB2-BD59-A6C34878D82A}">
                    <a16:rowId xmlns:a16="http://schemas.microsoft.com/office/drawing/2014/main" val="1071033652"/>
                  </a:ext>
                </a:extLst>
              </a:tr>
              <a:tr h="370840">
                <a:tc>
                  <a:txBody>
                    <a:bodyPr/>
                    <a:lstStyle/>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My views section of </a:t>
                      </a:r>
                    </a:p>
                    <a:p>
                      <a:pPr marL="0" indent="0">
                        <a:buFont typeface="Arial" panose="020B0604020202020204" pitchFamily="34" charset="0"/>
                        <a:buNone/>
                      </a:pPr>
                      <a:r>
                        <a:rPr lang="en-GB" sz="2800" dirty="0">
                          <a:solidFill>
                            <a:srgbClr val="002060"/>
                          </a:solidFill>
                          <a:latin typeface="Comic Sans MS" panose="030F0702030302020204" pitchFamily="66" charset="0"/>
                        </a:rPr>
                        <a:t>Support Plan</a:t>
                      </a:r>
                    </a:p>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457200" indent="-457200">
                        <a:buFont typeface="Arial" panose="020B0604020202020204" pitchFamily="34" charset="0"/>
                        <a:buChar char="•"/>
                      </a:pPr>
                      <a:r>
                        <a:rPr lang="en-GB" sz="2800" dirty="0">
                          <a:solidFill>
                            <a:srgbClr val="002060"/>
                          </a:solidFill>
                          <a:latin typeface="Comic Sans MS" panose="030F0702030302020204" pitchFamily="66" charset="0"/>
                        </a:rPr>
                        <a:t>Input into EHCP</a:t>
                      </a:r>
                    </a:p>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457200" indent="-457200">
                        <a:buFont typeface="Arial" panose="020B0604020202020204" pitchFamily="34" charset="0"/>
                        <a:buChar char="•"/>
                      </a:pPr>
                      <a:r>
                        <a:rPr lang="en-GB" sz="2800" dirty="0">
                          <a:solidFill>
                            <a:srgbClr val="002060"/>
                          </a:solidFill>
                          <a:latin typeface="Comic Sans MS" panose="030F0702030302020204" pitchFamily="66" charset="0"/>
                        </a:rPr>
                        <a:t>Pupil voice </a:t>
                      </a:r>
                    </a:p>
                    <a:p>
                      <a:pPr marL="0" indent="0">
                        <a:buFont typeface="Arial" panose="020B0604020202020204" pitchFamily="34" charset="0"/>
                        <a:buNone/>
                      </a:pPr>
                      <a:endParaRPr lang="en-GB" sz="2800" dirty="0">
                        <a:latin typeface="Comic Sans MS" panose="030F0702030302020204" pitchFamily="66" charset="0"/>
                      </a:endParaRPr>
                    </a:p>
                  </a:txBody>
                  <a:tcPr/>
                </a:tc>
                <a:tc>
                  <a:txBody>
                    <a:bodyPr/>
                    <a:lstStyle/>
                    <a:p>
                      <a:endParaRPr lang="en-GB" sz="2800" dirty="0"/>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Conversation with staff</a:t>
                      </a:r>
                    </a:p>
                    <a:p>
                      <a:pPr marL="0" indent="0">
                        <a:buFont typeface="Arial" panose="020B0604020202020204" pitchFamily="34" charset="0"/>
                        <a:buNone/>
                      </a:pPr>
                      <a:r>
                        <a:rPr lang="en-GB" sz="2800" dirty="0">
                          <a:solidFill>
                            <a:srgbClr val="002060"/>
                          </a:solidFill>
                          <a:latin typeface="Comic Sans MS" panose="030F0702030302020204" pitchFamily="66" charset="0"/>
                        </a:rPr>
                        <a:t>  </a:t>
                      </a: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Progress reviews </a:t>
                      </a:r>
                    </a:p>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School Council </a:t>
                      </a:r>
                    </a:p>
                    <a:p>
                      <a:pPr marL="0" indent="0">
                        <a:buFont typeface="Arial" panose="020B0604020202020204" pitchFamily="34" charset="0"/>
                        <a:buNone/>
                      </a:pPr>
                      <a:endParaRPr lang="en-GB" sz="2800"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sz="2800" dirty="0">
                          <a:solidFill>
                            <a:srgbClr val="002060"/>
                          </a:solidFill>
                          <a:latin typeface="Comic Sans MS" panose="030F0702030302020204" pitchFamily="66" charset="0"/>
                        </a:rPr>
                        <a:t>Discussion with professionals working with the child</a:t>
                      </a:r>
                    </a:p>
                    <a:p>
                      <a:pPr marL="0" indent="0">
                        <a:buFont typeface="Arial" panose="020B0604020202020204" pitchFamily="34" charset="0"/>
                        <a:buNone/>
                      </a:pPr>
                      <a:endParaRPr lang="en-GB" sz="2800" dirty="0">
                        <a:latin typeface="Comic Sans MS" panose="030F0702030302020204" pitchFamily="66" charset="0"/>
                      </a:endParaRPr>
                    </a:p>
                  </a:txBody>
                  <a:tcPr/>
                </a:tc>
                <a:extLst>
                  <a:ext uri="{0D108BD9-81ED-4DB2-BD59-A6C34878D82A}">
                    <a16:rowId xmlns:a16="http://schemas.microsoft.com/office/drawing/2014/main" val="3004823924"/>
                  </a:ext>
                </a:extLst>
              </a:tr>
            </a:tbl>
          </a:graphicData>
        </a:graphic>
      </p:graphicFrame>
      <p:pic>
        <p:nvPicPr>
          <p:cNvPr id="5124" name="Picture 4" descr="Image result for one page profi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96396" y="2080634"/>
            <a:ext cx="947451" cy="129121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s://scontent-lht6-1.xx.fbcdn.net/v/t1.15752-9/36636832_1738622049591596_2962444784653828096_n.jpg?_nc_cat=100&amp;oh=70af07744343e2f8044b258572f5fd17&amp;oe=5C5E77B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3015" y="3429000"/>
            <a:ext cx="980832" cy="105727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37716" y="3147583"/>
            <a:ext cx="980832" cy="69102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school counci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16151" y="3962751"/>
            <a:ext cx="2106594" cy="85387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hlinkClick r:id="rId6" action="ppaction://hlinksldjump"/>
          </p:cNvPr>
          <p:cNvPicPr>
            <a:picLocks noChangeAspect="1"/>
          </p:cNvPicPr>
          <p:nvPr/>
        </p:nvPicPr>
        <p:blipFill>
          <a:blip r:embed="rId7"/>
          <a:stretch>
            <a:fillRect/>
          </a:stretch>
        </p:blipFill>
        <p:spPr>
          <a:xfrm>
            <a:off x="10976410" y="128125"/>
            <a:ext cx="1040219" cy="1022361"/>
          </a:xfrm>
          <a:prstGeom prst="rect">
            <a:avLst/>
          </a:prstGeom>
        </p:spPr>
      </p:pic>
    </p:spTree>
    <p:extLst>
      <p:ext uri="{BB962C8B-B14F-4D97-AF65-F5344CB8AC3E}">
        <p14:creationId xmlns:p14="http://schemas.microsoft.com/office/powerpoint/2010/main" val="37915221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0741429" cy="1325563"/>
          </a:xfrm>
        </p:spPr>
        <p:txBody>
          <a:bodyPr>
            <a:normAutofit fontScale="90000"/>
          </a:bodyPr>
          <a:lstStyle/>
          <a:p>
            <a:r>
              <a:rPr lang="en-GB" dirty="0">
                <a:solidFill>
                  <a:srgbClr val="00CC66"/>
                </a:solidFill>
                <a:latin typeface="Comic Sans MS" panose="030F0702030302020204" pitchFamily="66" charset="0"/>
              </a:rPr>
              <a:t>What arrangements are there for assessing and reviewing children’s progress?</a:t>
            </a:r>
          </a:p>
        </p:txBody>
      </p:sp>
      <p:sp>
        <p:nvSpPr>
          <p:cNvPr id="3" name="Content Placeholder 2"/>
          <p:cNvSpPr>
            <a:spLocks noGrp="1"/>
          </p:cNvSpPr>
          <p:nvPr>
            <p:ph idx="1"/>
          </p:nvPr>
        </p:nvSpPr>
        <p:spPr>
          <a:xfrm>
            <a:off x="838200" y="1825625"/>
            <a:ext cx="10515600" cy="4774680"/>
          </a:xfrm>
        </p:spPr>
        <p:txBody>
          <a:bodyPr>
            <a:normAutofit fontScale="77500" lnSpcReduction="20000"/>
          </a:bodyPr>
          <a:lstStyle/>
          <a:p>
            <a:pPr marL="0" indent="0">
              <a:buNone/>
            </a:pPr>
            <a:r>
              <a:rPr lang="en-GB">
                <a:solidFill>
                  <a:srgbClr val="002060"/>
                </a:solidFill>
                <a:latin typeface="Comic Sans MS" panose="030F0702030302020204" pitchFamily="66" charset="0"/>
              </a:rPr>
              <a:t>These may include:</a:t>
            </a:r>
          </a:p>
          <a:p>
            <a:pPr marL="0" indent="0">
              <a:buNone/>
            </a:pPr>
            <a:r>
              <a:rPr lang="en-GB">
                <a:solidFill>
                  <a:srgbClr val="002060"/>
                </a:solidFill>
                <a:latin typeface="Comic Sans MS" panose="030F0702030302020204" pitchFamily="66" charset="0"/>
              </a:rPr>
              <a:t>  </a:t>
            </a:r>
          </a:p>
          <a:p>
            <a:r>
              <a:rPr lang="en-GB">
                <a:solidFill>
                  <a:srgbClr val="002060"/>
                </a:solidFill>
                <a:latin typeface="Comic Sans MS" panose="030F0702030302020204" pitchFamily="66" charset="0"/>
              </a:rPr>
              <a:t>Progress reviews</a:t>
            </a:r>
          </a:p>
          <a:p>
            <a:pPr marL="0" indent="0">
              <a:buNone/>
            </a:pPr>
            <a:r>
              <a:rPr lang="en-GB">
                <a:solidFill>
                  <a:srgbClr val="002060"/>
                </a:solidFill>
                <a:latin typeface="Comic Sans MS" panose="030F0702030302020204" pitchFamily="66" charset="0"/>
              </a:rPr>
              <a:t>  </a:t>
            </a:r>
          </a:p>
          <a:p>
            <a:r>
              <a:rPr lang="en-GB">
                <a:solidFill>
                  <a:srgbClr val="002060"/>
                </a:solidFill>
                <a:latin typeface="Comic Sans MS" panose="030F0702030302020204" pitchFamily="66" charset="0"/>
              </a:rPr>
              <a:t>Range of assessments in school and by outside agencies  </a:t>
            </a:r>
          </a:p>
          <a:p>
            <a:pPr marL="0" indent="0">
              <a:buNone/>
            </a:pPr>
            <a:endParaRPr lang="en-GB">
              <a:solidFill>
                <a:srgbClr val="002060"/>
              </a:solidFill>
              <a:latin typeface="Comic Sans MS" panose="030F0702030302020204" pitchFamily="66" charset="0"/>
            </a:endParaRPr>
          </a:p>
          <a:p>
            <a:r>
              <a:rPr lang="en-GB">
                <a:solidFill>
                  <a:srgbClr val="002060"/>
                </a:solidFill>
                <a:latin typeface="Comic Sans MS" panose="030F0702030302020204" pitchFamily="66" charset="0"/>
              </a:rPr>
              <a:t>Pupil views </a:t>
            </a:r>
          </a:p>
          <a:p>
            <a:pPr marL="0" indent="0">
              <a:buNone/>
            </a:pPr>
            <a:endParaRPr lang="en-GB">
              <a:solidFill>
                <a:srgbClr val="002060"/>
              </a:solidFill>
              <a:latin typeface="Comic Sans MS" panose="030F0702030302020204" pitchFamily="66" charset="0"/>
            </a:endParaRPr>
          </a:p>
          <a:p>
            <a:r>
              <a:rPr lang="en-GB">
                <a:solidFill>
                  <a:srgbClr val="002060"/>
                </a:solidFill>
                <a:latin typeface="Comic Sans MS" panose="030F0702030302020204" pitchFamily="66" charset="0"/>
              </a:rPr>
              <a:t>Parent views </a:t>
            </a:r>
          </a:p>
          <a:p>
            <a:pPr marL="0" indent="0">
              <a:buNone/>
            </a:pPr>
            <a:endParaRPr lang="en-GB">
              <a:solidFill>
                <a:srgbClr val="002060"/>
              </a:solidFill>
              <a:latin typeface="Comic Sans MS" panose="030F0702030302020204" pitchFamily="66" charset="0"/>
            </a:endParaRPr>
          </a:p>
          <a:p>
            <a:r>
              <a:rPr lang="en-GB">
                <a:solidFill>
                  <a:srgbClr val="002060"/>
                </a:solidFill>
                <a:latin typeface="Comic Sans MS" panose="030F0702030302020204" pitchFamily="66" charset="0"/>
              </a:rPr>
              <a:t>School tracking systems </a:t>
            </a:r>
          </a:p>
          <a:p>
            <a:pPr marL="0" indent="0">
              <a:buNone/>
            </a:pPr>
            <a:endParaRPr lang="en-GB">
              <a:solidFill>
                <a:srgbClr val="002060"/>
              </a:solidFill>
              <a:latin typeface="Comic Sans MS" panose="030F0702030302020204" pitchFamily="66" charset="0"/>
            </a:endParaRPr>
          </a:p>
          <a:p>
            <a:r>
              <a:rPr lang="en-GB">
                <a:solidFill>
                  <a:srgbClr val="002060"/>
                </a:solidFill>
                <a:latin typeface="Comic Sans MS" panose="030F0702030302020204" pitchFamily="66" charset="0"/>
              </a:rPr>
              <a:t>Observations </a:t>
            </a:r>
          </a:p>
        </p:txBody>
      </p:sp>
      <p:pic>
        <p:nvPicPr>
          <p:cNvPr id="4"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50574" y="2299685"/>
            <a:ext cx="980832" cy="691022"/>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mage result for assessmen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75874" y="2859578"/>
            <a:ext cx="1300110" cy="84789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pupil view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95605" y="3588823"/>
            <a:ext cx="2235801" cy="94992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result for parent view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5605" y="4614494"/>
            <a:ext cx="1033144" cy="709956"/>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observations"/>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2555" r="33342"/>
          <a:stretch/>
        </p:blipFill>
        <p:spPr bwMode="auto">
          <a:xfrm>
            <a:off x="3358343" y="5792316"/>
            <a:ext cx="962212" cy="10192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hlinkClick r:id="" action="ppaction://hlinkshowjump?jump=firstslide"/>
          </p:cNvPr>
          <p:cNvPicPr>
            <a:picLocks noChangeAspect="1"/>
          </p:cNvPicPr>
          <p:nvPr/>
        </p:nvPicPr>
        <p:blipFill>
          <a:blip r:embed="rId7"/>
          <a:stretch>
            <a:fillRect/>
          </a:stretch>
        </p:blipFill>
        <p:spPr>
          <a:xfrm>
            <a:off x="11006236" y="5630308"/>
            <a:ext cx="986940" cy="969997"/>
          </a:xfrm>
          <a:prstGeom prst="rect">
            <a:avLst/>
          </a:prstGeom>
        </p:spPr>
      </p:pic>
      <p:pic>
        <p:nvPicPr>
          <p:cNvPr id="7" name="Picture 6">
            <a:extLst>
              <a:ext uri="{FF2B5EF4-FFF2-40B4-BE49-F238E27FC236}">
                <a16:creationId xmlns:a16="http://schemas.microsoft.com/office/drawing/2014/main" id="{8931010C-A919-92F4-1D22-6642105DCB8F}"/>
              </a:ext>
            </a:extLst>
          </p:cNvPr>
          <p:cNvPicPr>
            <a:picLocks noChangeAspect="1"/>
          </p:cNvPicPr>
          <p:nvPr/>
        </p:nvPicPr>
        <p:blipFill>
          <a:blip r:embed="rId8"/>
          <a:stretch>
            <a:fillRect/>
          </a:stretch>
        </p:blipFill>
        <p:spPr>
          <a:xfrm>
            <a:off x="5687290" y="5246863"/>
            <a:ext cx="2107525" cy="766889"/>
          </a:xfrm>
          <a:prstGeom prst="rect">
            <a:avLst/>
          </a:prstGeom>
        </p:spPr>
      </p:pic>
    </p:spTree>
    <p:extLst>
      <p:ext uri="{BB962C8B-B14F-4D97-AF65-F5344CB8AC3E}">
        <p14:creationId xmlns:p14="http://schemas.microsoft.com/office/powerpoint/2010/main" val="24434320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614" y="-153411"/>
            <a:ext cx="10515600" cy="1325563"/>
          </a:xfrm>
        </p:spPr>
        <p:txBody>
          <a:bodyPr>
            <a:normAutofit/>
          </a:bodyPr>
          <a:lstStyle/>
          <a:p>
            <a:r>
              <a:rPr lang="en-GB" sz="2800" dirty="0">
                <a:solidFill>
                  <a:srgbClr val="00CC66"/>
                </a:solidFill>
                <a:latin typeface="Comic Sans MS" panose="030F0702030302020204" pitchFamily="66" charset="0"/>
              </a:rPr>
              <a:t>What arrangements are there for supporting children and young people in moving between schools?</a:t>
            </a:r>
          </a:p>
        </p:txBody>
      </p:sp>
      <p:graphicFrame>
        <p:nvGraphicFramePr>
          <p:cNvPr id="6" name="Table 5"/>
          <p:cNvGraphicFramePr>
            <a:graphicFrameLocks noGrp="1"/>
          </p:cNvGraphicFramePr>
          <p:nvPr>
            <p:extLst>
              <p:ext uri="{D42A27DB-BD31-4B8C-83A1-F6EECF244321}">
                <p14:modId xmlns:p14="http://schemas.microsoft.com/office/powerpoint/2010/main" val="2270509831"/>
              </p:ext>
            </p:extLst>
          </p:nvPr>
        </p:nvGraphicFramePr>
        <p:xfrm>
          <a:off x="186614" y="985166"/>
          <a:ext cx="11859205" cy="5743929"/>
        </p:xfrm>
        <a:graphic>
          <a:graphicData uri="http://schemas.openxmlformats.org/drawingml/2006/table">
            <a:tbl>
              <a:tblPr firstRow="1" bandRow="1">
                <a:tableStyleId>{5940675A-B579-460E-94D1-54222C63F5DA}</a:tableStyleId>
              </a:tblPr>
              <a:tblGrid>
                <a:gridCol w="2366025">
                  <a:extLst>
                    <a:ext uri="{9D8B030D-6E8A-4147-A177-3AD203B41FA5}">
                      <a16:colId xmlns:a16="http://schemas.microsoft.com/office/drawing/2014/main" val="2254692778"/>
                    </a:ext>
                  </a:extLst>
                </a:gridCol>
                <a:gridCol w="2373295">
                  <a:extLst>
                    <a:ext uri="{9D8B030D-6E8A-4147-A177-3AD203B41FA5}">
                      <a16:colId xmlns:a16="http://schemas.microsoft.com/office/drawing/2014/main" val="4010188310"/>
                    </a:ext>
                  </a:extLst>
                </a:gridCol>
                <a:gridCol w="2373295">
                  <a:extLst>
                    <a:ext uri="{9D8B030D-6E8A-4147-A177-3AD203B41FA5}">
                      <a16:colId xmlns:a16="http://schemas.microsoft.com/office/drawing/2014/main" val="4068876649"/>
                    </a:ext>
                  </a:extLst>
                </a:gridCol>
                <a:gridCol w="2373295">
                  <a:extLst>
                    <a:ext uri="{9D8B030D-6E8A-4147-A177-3AD203B41FA5}">
                      <a16:colId xmlns:a16="http://schemas.microsoft.com/office/drawing/2014/main" val="1106653474"/>
                    </a:ext>
                  </a:extLst>
                </a:gridCol>
                <a:gridCol w="2373295">
                  <a:extLst>
                    <a:ext uri="{9D8B030D-6E8A-4147-A177-3AD203B41FA5}">
                      <a16:colId xmlns:a16="http://schemas.microsoft.com/office/drawing/2014/main" val="3253976895"/>
                    </a:ext>
                  </a:extLst>
                </a:gridCol>
              </a:tblGrid>
              <a:tr h="7521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i="0" dirty="0">
                          <a:solidFill>
                            <a:schemeClr val="accent5">
                              <a:lumMod val="50000"/>
                            </a:schemeClr>
                          </a:solidFill>
                          <a:latin typeface="Comic Sans MS" panose="030F0702030302020204" pitchFamily="66" charset="0"/>
                        </a:rPr>
                        <a:t>Pre-school /nursery to Reception</a:t>
                      </a:r>
                    </a:p>
                    <a:p>
                      <a:endParaRPr lang="en-GB" sz="1600" dirty="0">
                        <a:solidFill>
                          <a:schemeClr val="accent5">
                            <a:lumMod val="50000"/>
                          </a:schemeClr>
                        </a:solidFill>
                        <a:latin typeface="Comic Sans MS" panose="030F0702030302020204" pitchFamily="66" charset="0"/>
                      </a:endParaRPr>
                    </a:p>
                  </a:txBody>
                  <a:tcPr>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a:solidFill>
                            <a:schemeClr val="accent5">
                              <a:lumMod val="50000"/>
                            </a:schemeClr>
                          </a:solidFill>
                          <a:latin typeface="Comic Sans MS" panose="030F0702030302020204" pitchFamily="66" charset="0"/>
                        </a:rPr>
                        <a:t>Foundation to Key Stage 1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a:solidFill>
                            <a:schemeClr val="accent5">
                              <a:lumMod val="50000"/>
                            </a:schemeClr>
                          </a:solidFill>
                          <a:latin typeface="Comic Sans MS" panose="030F0702030302020204" pitchFamily="66" charset="0"/>
                        </a:rPr>
                        <a:t>Key Stage 1 – Key Stage 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a:solidFill>
                            <a:schemeClr val="accent5">
                              <a:lumMod val="50000"/>
                            </a:schemeClr>
                          </a:solidFill>
                          <a:latin typeface="Comic Sans MS" panose="030F0702030302020204" pitchFamily="66" charset="0"/>
                        </a:rPr>
                        <a:t>Key Stage 2 – Key Stage 3 </a:t>
                      </a:r>
                      <a:endParaRPr lang="en-GB" sz="1600" b="0">
                        <a:solidFill>
                          <a:schemeClr val="accent5">
                            <a:lumMod val="50000"/>
                          </a:schemeClr>
                        </a:solidFill>
                        <a:latin typeface="Comic Sans MS" panose="030F0702030302020204" pitchFamily="66" charset="0"/>
                      </a:endParaRPr>
                    </a:p>
                    <a:p>
                      <a:endParaRPr lang="en-GB" sz="1600">
                        <a:solidFill>
                          <a:schemeClr val="accent5">
                            <a:lumMod val="50000"/>
                          </a:schemeClr>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a:solidFill>
                            <a:schemeClr val="accent5">
                              <a:lumMod val="50000"/>
                            </a:schemeClr>
                          </a:solidFill>
                          <a:latin typeface="Comic Sans MS" panose="030F0702030302020204" pitchFamily="66" charset="0"/>
                        </a:rPr>
                        <a:t>Moving between schools </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71033652"/>
                  </a:ext>
                </a:extLst>
              </a:tr>
              <a:tr h="4920969">
                <a:tc>
                  <a:txBody>
                    <a:bodyPr/>
                    <a:lstStyle/>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Home visits Nursery/Child-minder visits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Welcome meetings and booklet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Tea and chat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School tours</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Transition visits</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Transition programme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Photo books</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Liaison with preschool staff</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Move round days </a:t>
                      </a:r>
                    </a:p>
                    <a:p>
                      <a:pPr marL="0" indent="0">
                        <a:buFont typeface="Arial" panose="020B0604020202020204" pitchFamily="34" charset="0"/>
                        <a:buNone/>
                      </a:pPr>
                      <a:endParaRPr lang="en-GB" dirty="0">
                        <a:solidFill>
                          <a:schemeClr val="accent5">
                            <a:lumMod val="50000"/>
                          </a:schemeClr>
                        </a:solidFill>
                        <a:latin typeface="Comic Sans MS" panose="030F0702030302020204" pitchFamily="66" charset="0"/>
                      </a:endParaRPr>
                    </a:p>
                  </a:txBody>
                  <a:tcPr/>
                </a:tc>
                <a:tc>
                  <a:txBody>
                    <a:bodyPr/>
                    <a:lstStyle/>
                    <a:p>
                      <a:pPr marL="285750" indent="-285750" algn="l">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Transition programme Welcome meetings to set out expectations (Meet the Teacher) </a:t>
                      </a:r>
                    </a:p>
                    <a:p>
                      <a:pPr marL="285750" indent="-285750" algn="l">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Teacher hand over meeting  </a:t>
                      </a:r>
                    </a:p>
                    <a:p>
                      <a:pPr marL="285750" indent="-285750" algn="l">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Liaison with SENCO </a:t>
                      </a:r>
                    </a:p>
                  </a:txBody>
                  <a:tcPr/>
                </a:tc>
                <a:tc>
                  <a:txBody>
                    <a:bodyPr/>
                    <a:lstStyle/>
                    <a:p>
                      <a:pPr marL="285750" indent="-285750">
                        <a:buFont typeface="Arial" panose="020B0604020202020204" pitchFamily="34" charset="0"/>
                        <a:buChar char="•"/>
                      </a:pPr>
                      <a:r>
                        <a:rPr lang="en-GB" sz="1600">
                          <a:solidFill>
                            <a:schemeClr val="accent5">
                              <a:lumMod val="50000"/>
                            </a:schemeClr>
                          </a:solidFill>
                          <a:latin typeface="Comic Sans MS" panose="030F0702030302020204" pitchFamily="66" charset="0"/>
                        </a:rPr>
                        <a:t>Transition programme </a:t>
                      </a:r>
                    </a:p>
                    <a:p>
                      <a:pPr marL="285750" indent="-285750">
                        <a:buFont typeface="Arial" panose="020B0604020202020204" pitchFamily="34" charset="0"/>
                        <a:buChar char="•"/>
                      </a:pPr>
                      <a:r>
                        <a:rPr lang="en-GB" sz="1600">
                          <a:solidFill>
                            <a:schemeClr val="accent5">
                              <a:lumMod val="50000"/>
                            </a:schemeClr>
                          </a:solidFill>
                          <a:latin typeface="Comic Sans MS" panose="030F0702030302020204" pitchFamily="66" charset="0"/>
                        </a:rPr>
                        <a:t>Welcome meetings to set out expectations (Meet the Teacher)</a:t>
                      </a:r>
                    </a:p>
                    <a:p>
                      <a:pPr marL="285750" indent="-285750">
                        <a:buFont typeface="Arial" panose="020B0604020202020204" pitchFamily="34" charset="0"/>
                        <a:buChar char="•"/>
                      </a:pPr>
                      <a:r>
                        <a:rPr lang="en-GB" sz="1600">
                          <a:solidFill>
                            <a:schemeClr val="accent5">
                              <a:lumMod val="50000"/>
                            </a:schemeClr>
                          </a:solidFill>
                          <a:latin typeface="Comic Sans MS" panose="030F0702030302020204" pitchFamily="66" charset="0"/>
                        </a:rPr>
                        <a:t>Teacher hand over meeting </a:t>
                      </a:r>
                    </a:p>
                    <a:p>
                      <a:pPr marL="285750" indent="-285750">
                        <a:buFont typeface="Arial" panose="020B0604020202020204" pitchFamily="34" charset="0"/>
                        <a:buChar char="•"/>
                      </a:pPr>
                      <a:r>
                        <a:rPr lang="en-GB" sz="1600">
                          <a:solidFill>
                            <a:schemeClr val="accent5">
                              <a:lumMod val="50000"/>
                            </a:schemeClr>
                          </a:solidFill>
                          <a:latin typeface="Comic Sans MS" panose="030F0702030302020204" pitchFamily="66" charset="0"/>
                        </a:rPr>
                        <a:t>Liaison with SENCO</a:t>
                      </a:r>
                    </a:p>
                  </a:txBody>
                  <a:tcPr>
                    <a:lnR w="12700" cap="flat" cmpd="sng" algn="ctr">
                      <a:solidFill>
                        <a:schemeClr val="tx1"/>
                      </a:solidFill>
                      <a:prstDash val="solid"/>
                      <a:round/>
                      <a:headEnd type="none" w="med" len="med"/>
                      <a:tailEnd type="none" w="med" len="med"/>
                    </a:lnR>
                  </a:tcPr>
                </a:tc>
                <a:tc>
                  <a:txBody>
                    <a:bodyPr/>
                    <a:lstStyle/>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Teacher hand over meeting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accent5">
                              <a:lumMod val="50000"/>
                            </a:schemeClr>
                          </a:solidFill>
                          <a:latin typeface="Comic Sans MS" panose="030F0702030302020204" pitchFamily="66" charset="0"/>
                        </a:rPr>
                        <a:t>Transition programme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accent5">
                              <a:lumMod val="50000"/>
                            </a:schemeClr>
                          </a:solidFill>
                          <a:latin typeface="Comic Sans MS" panose="030F0702030302020204" pitchFamily="66" charset="0"/>
                        </a:rPr>
                        <a:t>Welcome meetings to set out expectations (Meet the Teacher)</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Liaison with SENCO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 Extra visits to secondary schools</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Parents encouraged to visit a range of secondary schools to ascertain appropriate secondary provision for their child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Staff supported visits if needed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Support for parents when visiting secondary schools if needed</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 Open Days and Taster Days</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Year 6 annual reviews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Transition Books if needed </a:t>
                      </a:r>
                    </a:p>
                    <a:p>
                      <a:pPr marL="285750" indent="-285750" algn="l">
                        <a:buFont typeface="Arial" panose="020B0604020202020204" pitchFamily="34" charset="0"/>
                        <a:buChar char="•"/>
                      </a:pPr>
                      <a:r>
                        <a:rPr lang="en-GB" sz="1200" b="0" dirty="0">
                          <a:solidFill>
                            <a:schemeClr val="accent5">
                              <a:lumMod val="50000"/>
                            </a:schemeClr>
                          </a:solidFill>
                          <a:latin typeface="Comic Sans MS" panose="030F0702030302020204" pitchFamily="66" charset="0"/>
                        </a:rPr>
                        <a:t>Additional transition meetings as necessary</a:t>
                      </a:r>
                    </a:p>
                  </a:txBody>
                  <a:tcPr>
                    <a:lnL w="12700" cap="flat" cmpd="sng" algn="ctr">
                      <a:solidFill>
                        <a:schemeClr val="tx1"/>
                      </a:solidFill>
                      <a:prstDash val="solid"/>
                      <a:round/>
                      <a:headEnd type="none" w="med" len="med"/>
                      <a:tailEnd type="none" w="med" len="med"/>
                    </a:lnL>
                  </a:tcPr>
                </a:tc>
                <a:tc>
                  <a:txBody>
                    <a:bodyPr/>
                    <a:lstStyle/>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Liaison between SENCOs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Paperwork to be forwarded as soon as possible </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If children are from out of county, EHCP to be re-written into the Suffolk Format</a:t>
                      </a:r>
                      <a:endParaRPr lang="en-GB" sz="1600" baseline="0" dirty="0">
                        <a:solidFill>
                          <a:schemeClr val="accent5">
                            <a:lumMod val="50000"/>
                          </a:schemeClr>
                        </a:solidFill>
                        <a:latin typeface="Comic Sans MS" panose="030F0702030302020204" pitchFamily="66" charset="0"/>
                      </a:endParaRP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Admissions meeting with pastoral members, you the parents and your child</a:t>
                      </a:r>
                    </a:p>
                    <a:p>
                      <a:pPr marL="285750" indent="-285750">
                        <a:buFont typeface="Arial" panose="020B0604020202020204" pitchFamily="34" charset="0"/>
                        <a:buChar char="•"/>
                      </a:pPr>
                      <a:r>
                        <a:rPr lang="en-GB" sz="1600" dirty="0">
                          <a:solidFill>
                            <a:schemeClr val="accent5">
                              <a:lumMod val="50000"/>
                            </a:schemeClr>
                          </a:solidFill>
                          <a:latin typeface="Comic Sans MS" panose="030F0702030302020204" pitchFamily="66" charset="0"/>
                        </a:rPr>
                        <a:t>Visit to school</a:t>
                      </a:r>
                    </a:p>
                  </a:txBody>
                  <a:tcPr/>
                </a:tc>
                <a:extLst>
                  <a:ext uri="{0D108BD9-81ED-4DB2-BD59-A6C34878D82A}">
                    <a16:rowId xmlns:a16="http://schemas.microsoft.com/office/drawing/2014/main" val="3004823924"/>
                  </a:ext>
                </a:extLst>
              </a:tr>
            </a:tbl>
          </a:graphicData>
        </a:graphic>
      </p:graphicFrame>
      <p:pic>
        <p:nvPicPr>
          <p:cNvPr id="5122" name="Picture 2" descr="Image result for moving from primary to second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9856" y="122584"/>
            <a:ext cx="1780842" cy="80012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3" action="ppaction://hlinksldjump"/>
          </p:cNvPr>
          <p:cNvPicPr>
            <a:picLocks noChangeAspect="1"/>
          </p:cNvPicPr>
          <p:nvPr/>
        </p:nvPicPr>
        <p:blipFill>
          <a:blip r:embed="rId4"/>
          <a:stretch>
            <a:fillRect/>
          </a:stretch>
        </p:blipFill>
        <p:spPr>
          <a:xfrm>
            <a:off x="11179320" y="5862759"/>
            <a:ext cx="948950" cy="932659"/>
          </a:xfrm>
          <a:prstGeom prst="rect">
            <a:avLst/>
          </a:prstGeom>
        </p:spPr>
      </p:pic>
    </p:spTree>
    <p:extLst>
      <p:ext uri="{BB962C8B-B14F-4D97-AF65-F5344CB8AC3E}">
        <p14:creationId xmlns:p14="http://schemas.microsoft.com/office/powerpoint/2010/main" val="2011798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13304" y="97645"/>
            <a:ext cx="9016482" cy="830997"/>
          </a:xfrm>
          <a:prstGeom prst="rect">
            <a:avLst/>
          </a:prstGeom>
        </p:spPr>
        <p:txBody>
          <a:bodyPr wrap="square">
            <a:spAutoFit/>
          </a:bodyPr>
          <a:lstStyle/>
          <a:p>
            <a:pPr algn="ctr"/>
            <a:r>
              <a:rPr lang="en-GB" sz="2400" b="1" dirty="0">
                <a:solidFill>
                  <a:srgbClr val="00CC66"/>
                </a:solidFill>
                <a:latin typeface="Comic Sans MS" panose="030F0702030302020204" pitchFamily="66" charset="0"/>
              </a:rPr>
              <a:t>What is the approach to teaching children and young people with SEND?</a:t>
            </a:r>
          </a:p>
        </p:txBody>
      </p:sp>
      <p:sp>
        <p:nvSpPr>
          <p:cNvPr id="5" name="Rectangle 4"/>
          <p:cNvSpPr/>
          <p:nvPr/>
        </p:nvSpPr>
        <p:spPr>
          <a:xfrm>
            <a:off x="307571" y="1051049"/>
            <a:ext cx="11637817" cy="5632311"/>
          </a:xfrm>
          <a:prstGeom prst="rect">
            <a:avLst/>
          </a:prstGeom>
        </p:spPr>
        <p:txBody>
          <a:bodyPr wrap="square">
            <a:spAutoFit/>
          </a:bodyPr>
          <a:lstStyle/>
          <a:p>
            <a:r>
              <a:rPr lang="en-GB" sz="2400" dirty="0">
                <a:solidFill>
                  <a:srgbClr val="002060"/>
                </a:solidFill>
                <a:latin typeface="Comic Sans MS" panose="030F0702030302020204" pitchFamily="66" charset="0"/>
              </a:rPr>
              <a:t>Teachers are responsible and accountable for the progress and development of the pupils in their class, including where pupils access support from teaching assistants or specialist staff’ </a:t>
            </a:r>
          </a:p>
          <a:p>
            <a:r>
              <a:rPr lang="en-GB" sz="2400" dirty="0">
                <a:solidFill>
                  <a:srgbClr val="002060"/>
                </a:solidFill>
                <a:latin typeface="Comic Sans MS" panose="030F0702030302020204" pitchFamily="66" charset="0"/>
              </a:rPr>
              <a:t>[Code of Practice; June 2014: 6.36] </a:t>
            </a:r>
          </a:p>
          <a:p>
            <a:endParaRPr lang="en-GB" sz="24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Graduated approach linked to assess, plan, do, review </a:t>
            </a:r>
          </a:p>
          <a:p>
            <a:endParaRPr lang="en-GB" sz="24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Quality First Teaching / SEN Support / Education, Health and Care Plan </a:t>
            </a:r>
          </a:p>
          <a:p>
            <a:endParaRPr lang="en-GB" sz="24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Provision which is ‘additional to and different from’ </a:t>
            </a:r>
          </a:p>
          <a:p>
            <a:endParaRPr lang="en-GB" sz="2400" dirty="0">
              <a:solidFill>
                <a:srgbClr val="002060"/>
              </a:solidFill>
              <a:latin typeface="Comic Sans MS" panose="030F0702030302020204" pitchFamily="66" charset="0"/>
            </a:endParaRP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Taking account of recommendations from specialist outside agencies</a:t>
            </a:r>
          </a:p>
          <a:p>
            <a:r>
              <a:rPr lang="en-GB" sz="2400" dirty="0">
                <a:solidFill>
                  <a:srgbClr val="002060"/>
                </a:solidFill>
                <a:latin typeface="Comic Sans MS" panose="030F0702030302020204" pitchFamily="66" charset="0"/>
              </a:rPr>
              <a:t> </a:t>
            </a:r>
          </a:p>
          <a:p>
            <a:pPr marL="342900" indent="-342900">
              <a:buFont typeface="Arial" panose="020B0604020202020204" pitchFamily="34" charset="0"/>
              <a:buChar char="•"/>
            </a:pPr>
            <a:r>
              <a:rPr lang="en-GB" sz="2400" dirty="0">
                <a:solidFill>
                  <a:srgbClr val="002060"/>
                </a:solidFill>
                <a:latin typeface="Comic Sans MS" panose="030F0702030302020204" pitchFamily="66" charset="0"/>
              </a:rPr>
              <a:t>Relevant research-based intervention programmes linked with provision guidance</a:t>
            </a:r>
          </a:p>
        </p:txBody>
      </p:sp>
      <p:pic>
        <p:nvPicPr>
          <p:cNvPr id="6146" name="Picture 2" descr="Image result for access plan and 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7202" y="2018294"/>
            <a:ext cx="1584188" cy="154616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11007998" y="5922832"/>
            <a:ext cx="937390" cy="760528"/>
          </a:xfrm>
          <a:prstGeom prst="rect">
            <a:avLst/>
          </a:prstGeom>
        </p:spPr>
      </p:pic>
      <p:pic>
        <p:nvPicPr>
          <p:cNvPr id="6150" name="Picture 6" descr="Image result for recommendation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46163" y="4310577"/>
            <a:ext cx="1499225" cy="84331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hlinkClick r:id="rId5" action="ppaction://hlinksldjump"/>
          </p:cNvPr>
          <p:cNvPicPr>
            <a:picLocks noChangeAspect="1"/>
          </p:cNvPicPr>
          <p:nvPr/>
        </p:nvPicPr>
        <p:blipFill>
          <a:blip r:embed="rId6"/>
          <a:stretch>
            <a:fillRect/>
          </a:stretch>
        </p:blipFill>
        <p:spPr>
          <a:xfrm>
            <a:off x="11101390" y="111649"/>
            <a:ext cx="944863" cy="928642"/>
          </a:xfrm>
          <a:prstGeom prst="rect">
            <a:avLst/>
          </a:prstGeom>
        </p:spPr>
      </p:pic>
    </p:spTree>
    <p:extLst>
      <p:ext uri="{BB962C8B-B14F-4D97-AF65-F5344CB8AC3E}">
        <p14:creationId xmlns:p14="http://schemas.microsoft.com/office/powerpoint/2010/main" val="3265363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552" y="-45402"/>
            <a:ext cx="11406448" cy="1325563"/>
          </a:xfrm>
        </p:spPr>
        <p:txBody>
          <a:bodyPr>
            <a:normAutofit/>
          </a:bodyPr>
          <a:lstStyle/>
          <a:p>
            <a:r>
              <a:rPr lang="en-GB" sz="2400" dirty="0">
                <a:solidFill>
                  <a:srgbClr val="00CC66"/>
                </a:solidFill>
                <a:latin typeface="Comic Sans MS" panose="030F0702030302020204" pitchFamily="66" charset="0"/>
              </a:rPr>
              <a:t>What additional support does Grace Cook offer children with SEND?</a:t>
            </a:r>
          </a:p>
        </p:txBody>
      </p:sp>
      <p:graphicFrame>
        <p:nvGraphicFramePr>
          <p:cNvPr id="3" name="Table 2"/>
          <p:cNvGraphicFramePr>
            <a:graphicFrameLocks noGrp="1"/>
          </p:cNvGraphicFramePr>
          <p:nvPr>
            <p:extLst>
              <p:ext uri="{D42A27DB-BD31-4B8C-83A1-F6EECF244321}">
                <p14:modId xmlns:p14="http://schemas.microsoft.com/office/powerpoint/2010/main" val="597430408"/>
              </p:ext>
            </p:extLst>
          </p:nvPr>
        </p:nvGraphicFramePr>
        <p:xfrm>
          <a:off x="257584" y="1133104"/>
          <a:ext cx="11829688" cy="5401928"/>
        </p:xfrm>
        <a:graphic>
          <a:graphicData uri="http://schemas.openxmlformats.org/drawingml/2006/table">
            <a:tbl>
              <a:tblPr firstRow="1" bandRow="1">
                <a:tableStyleId>{5940675A-B579-460E-94D1-54222C63F5DA}</a:tableStyleId>
              </a:tblPr>
              <a:tblGrid>
                <a:gridCol w="2360136">
                  <a:extLst>
                    <a:ext uri="{9D8B030D-6E8A-4147-A177-3AD203B41FA5}">
                      <a16:colId xmlns:a16="http://schemas.microsoft.com/office/drawing/2014/main" val="2254692778"/>
                    </a:ext>
                  </a:extLst>
                </a:gridCol>
                <a:gridCol w="2367388">
                  <a:extLst>
                    <a:ext uri="{9D8B030D-6E8A-4147-A177-3AD203B41FA5}">
                      <a16:colId xmlns:a16="http://schemas.microsoft.com/office/drawing/2014/main" val="4010188310"/>
                    </a:ext>
                  </a:extLst>
                </a:gridCol>
                <a:gridCol w="2367388">
                  <a:extLst>
                    <a:ext uri="{9D8B030D-6E8A-4147-A177-3AD203B41FA5}">
                      <a16:colId xmlns:a16="http://schemas.microsoft.com/office/drawing/2014/main" val="4068876649"/>
                    </a:ext>
                  </a:extLst>
                </a:gridCol>
                <a:gridCol w="2367388">
                  <a:extLst>
                    <a:ext uri="{9D8B030D-6E8A-4147-A177-3AD203B41FA5}">
                      <a16:colId xmlns:a16="http://schemas.microsoft.com/office/drawing/2014/main" val="1106653474"/>
                    </a:ext>
                  </a:extLst>
                </a:gridCol>
                <a:gridCol w="2367388">
                  <a:extLst>
                    <a:ext uri="{9D8B030D-6E8A-4147-A177-3AD203B41FA5}">
                      <a16:colId xmlns:a16="http://schemas.microsoft.com/office/drawing/2014/main" val="3253976895"/>
                    </a:ext>
                  </a:extLst>
                </a:gridCol>
              </a:tblGrid>
              <a:tr h="2655125">
                <a:tc>
                  <a:txBody>
                    <a:bodyPr/>
                    <a:lstStyle/>
                    <a:p>
                      <a:pPr algn="ctr"/>
                      <a:r>
                        <a:rPr lang="en-GB" sz="1200" dirty="0">
                          <a:solidFill>
                            <a:srgbClr val="002060"/>
                          </a:solidFill>
                          <a:latin typeface="Comic Sans MS" panose="030F0702030302020204" pitchFamily="66" charset="0"/>
                        </a:rPr>
                        <a:t>Play Therapy</a:t>
                      </a:r>
                      <a:r>
                        <a:rPr lang="en-GB" sz="1200" baseline="0" dirty="0">
                          <a:solidFill>
                            <a:srgbClr val="002060"/>
                          </a:solidFill>
                          <a:latin typeface="Comic Sans MS" panose="030F0702030302020204" pitchFamily="66" charset="0"/>
                        </a:rPr>
                        <a:t> </a:t>
                      </a: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txBody>
                  <a:tcPr>
                    <a:lnR w="12700" cap="flat" cmpd="sng" algn="ctr">
                      <a:solidFill>
                        <a:schemeClr val="tx1"/>
                      </a:solidFill>
                      <a:prstDash val="solid"/>
                      <a:round/>
                      <a:headEnd type="none" w="med" len="med"/>
                      <a:tailEnd type="none" w="med" len="med"/>
                    </a:lnR>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200" dirty="0">
                          <a:solidFill>
                            <a:srgbClr val="002060"/>
                          </a:solidFill>
                          <a:latin typeface="Comic Sans MS"/>
                        </a:rPr>
                        <a:t>Literacy Gold intervention </a:t>
                      </a:r>
                      <a:endParaRPr lang="en-GB" sz="1200" baseline="0" dirty="0">
                        <a:solidFill>
                          <a:srgbClr val="002060"/>
                        </a:solidFill>
                        <a:latin typeface="Comic Sans MS"/>
                      </a:endParaRPr>
                    </a:p>
                    <a:p>
                      <a:pPr algn="ctr"/>
                      <a:endParaRPr lang="en-GB" sz="1200" dirty="0">
                        <a:solidFill>
                          <a:srgbClr val="002060"/>
                        </a:solidFill>
                        <a:latin typeface="Comic Sans MS"/>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a:solidFill>
                            <a:srgbClr val="002060"/>
                          </a:solidFill>
                          <a:latin typeface="Comic Sans MS" panose="030F0702030302020204" pitchFamily="66" charset="0"/>
                        </a:rPr>
                        <a:t>Sensory Room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ctr">
                        <a:lnSpc>
                          <a:spcPct val="100000"/>
                        </a:lnSpc>
                        <a:spcBef>
                          <a:spcPts val="0"/>
                        </a:spcBef>
                        <a:spcAft>
                          <a:spcPts val="0"/>
                        </a:spcAft>
                        <a:buNone/>
                      </a:pPr>
                      <a:r>
                        <a:rPr lang="en-GB" sz="1200" b="0" i="0" u="none" strike="noStrike" baseline="0" noProof="0">
                          <a:solidFill>
                            <a:srgbClr val="002060"/>
                          </a:solidFill>
                          <a:latin typeface="Comic Sans MS"/>
                        </a:rPr>
                        <a:t>Zones of Regulation </a:t>
                      </a:r>
                      <a:endParaRPr lang="en-US"/>
                    </a:p>
                    <a:p>
                      <a:pPr marL="0" marR="0" lvl="0" indent="0" algn="ctr">
                        <a:lnSpc>
                          <a:spcPct val="100000"/>
                        </a:lnSpc>
                        <a:spcBef>
                          <a:spcPts val="0"/>
                        </a:spcBef>
                        <a:spcAft>
                          <a:spcPts val="0"/>
                        </a:spcAft>
                        <a:buNone/>
                      </a:pPr>
                      <a:endParaRPr lang="en-GB" sz="1200" b="0" i="0" u="none" strike="noStrike" baseline="0" noProof="0">
                        <a:solidFill>
                          <a:srgbClr val="002060"/>
                        </a:solidFill>
                        <a:latin typeface="Comic Sans MS"/>
                      </a:endParaRPr>
                    </a:p>
                    <a:p>
                      <a:pPr algn="ctr"/>
                      <a:endParaRPr lang="en-GB" sz="120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sz="1200" baseline="0" dirty="0">
                          <a:solidFill>
                            <a:srgbClr val="002060"/>
                          </a:solidFill>
                          <a:latin typeface="Comic Sans MS" panose="030F0702030302020204" pitchFamily="66" charset="0"/>
                        </a:rPr>
                        <a:t>Nurture Breakfast Clubs</a:t>
                      </a: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71033652"/>
                  </a:ext>
                </a:extLst>
              </a:tr>
              <a:tr h="2746803">
                <a:tc>
                  <a:txBody>
                    <a:bodyPr/>
                    <a:lstStyle/>
                    <a:p>
                      <a:pPr lvl="0" algn="ctr">
                        <a:buNone/>
                      </a:pPr>
                      <a:r>
                        <a:rPr lang="en-GB" sz="1200" dirty="0">
                          <a:solidFill>
                            <a:srgbClr val="002060"/>
                          </a:solidFill>
                          <a:latin typeface="Comic Sans MS"/>
                        </a:rPr>
                        <a:t>KS2 Phonic Interventions</a:t>
                      </a:r>
                      <a:endParaRPr lang="en-US" dirty="0"/>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p>
                      <a:pPr marL="0" indent="0" algn="ctr">
                        <a:buFont typeface="Arial" panose="020B0604020202020204" pitchFamily="34" charset="0"/>
                        <a:buNone/>
                      </a:pPr>
                      <a:endParaRPr lang="en-GB" sz="1200" dirty="0">
                        <a:solidFill>
                          <a:srgbClr val="002060"/>
                        </a:solidFill>
                        <a:latin typeface="Comic Sans MS" panose="030F0702030302020204" pitchFamily="66" charset="0"/>
                      </a:endParaRPr>
                    </a:p>
                  </a:txBody>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200" dirty="0">
                          <a:solidFill>
                            <a:srgbClr val="002060"/>
                          </a:solidFill>
                          <a:latin typeface="Comic Sans MS"/>
                        </a:rPr>
                        <a:t> Speech and language specialist teaching assistant</a:t>
                      </a: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p>
                      <a:pPr algn="ctr"/>
                      <a:endParaRPr lang="en-GB" sz="1200" dirty="0">
                        <a:solidFill>
                          <a:srgbClr val="002060"/>
                        </a:solidFill>
                        <a:latin typeface="Comic Sans MS" panose="030F0702030302020204" pitchFamily="66" charset="0"/>
                      </a:endParaRPr>
                    </a:p>
                  </a:txBody>
                  <a:tcPr>
                    <a:lnR w="12700" cap="flat" cmpd="sng" algn="ctr">
                      <a:solidFill>
                        <a:schemeClr val="tx1"/>
                      </a:solidFill>
                      <a:prstDash val="solid"/>
                      <a:round/>
                      <a:headEnd type="none" w="med" len="med"/>
                      <a:tailEnd type="none" w="med" len="med"/>
                    </a:lnR>
                  </a:tcPr>
                </a:tc>
                <a:tc>
                  <a:txBody>
                    <a:bodyPr/>
                    <a:lstStyle/>
                    <a:p>
                      <a:pPr algn="ctr"/>
                      <a:r>
                        <a:rPr lang="en-GB" sz="1200" dirty="0">
                          <a:solidFill>
                            <a:srgbClr val="002060"/>
                          </a:solidFill>
                          <a:latin typeface="Comic Sans MS"/>
                        </a:rPr>
                        <a:t>Speech &amp; Language Therapist</a:t>
                      </a: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sz="1200" b="0" dirty="0">
                          <a:solidFill>
                            <a:srgbClr val="002060"/>
                          </a:solidFill>
                          <a:latin typeface="Comic Sans MS" panose="030F0702030302020204" pitchFamily="66" charset="0"/>
                        </a:rPr>
                        <a:t>Block therapy</a:t>
                      </a:r>
                    </a:p>
                    <a:p>
                      <a:pPr algn="ctr"/>
                      <a:endParaRPr lang="en-GB" sz="1200" b="0" dirty="0">
                        <a:solidFill>
                          <a:srgbClr val="002060"/>
                        </a:solidFill>
                        <a:latin typeface="Comic Sans MS" panose="030F0702030302020204" pitchFamily="66" charset="0"/>
                      </a:endParaRPr>
                    </a:p>
                    <a:p>
                      <a:pPr algn="ctr"/>
                      <a:endParaRPr lang="en-GB" sz="1200" b="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baseline="0" dirty="0">
                          <a:solidFill>
                            <a:srgbClr val="002060"/>
                          </a:solidFill>
                          <a:latin typeface="Comic Sans MS"/>
                        </a:rPr>
                        <a:t>Hamish and Milo SEMH small group  </a:t>
                      </a:r>
                      <a:endParaRPr lang="en-GB" sz="1200" b="0" dirty="0">
                        <a:solidFill>
                          <a:srgbClr val="002060"/>
                        </a:solidFill>
                        <a:latin typeface="Comic Sans MS"/>
                      </a:endParaRPr>
                    </a:p>
                    <a:p>
                      <a:pPr algn="ctr"/>
                      <a:endParaRPr lang="en-GB" sz="1200" dirty="0">
                        <a:solidFill>
                          <a:srgbClr val="00206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004823924"/>
                  </a:ext>
                </a:extLst>
              </a:tr>
            </a:tbl>
          </a:graphicData>
        </a:graphic>
      </p:graphicFrame>
      <p:pic>
        <p:nvPicPr>
          <p:cNvPr id="6" name="Picture 5">
            <a:hlinkClick r:id="rId2" action="ppaction://hlinksldjump"/>
          </p:cNvPr>
          <p:cNvPicPr>
            <a:picLocks noChangeAspect="1"/>
          </p:cNvPicPr>
          <p:nvPr/>
        </p:nvPicPr>
        <p:blipFill>
          <a:blip r:embed="rId3"/>
          <a:stretch>
            <a:fillRect/>
          </a:stretch>
        </p:blipFill>
        <p:spPr>
          <a:xfrm>
            <a:off x="143129" y="189924"/>
            <a:ext cx="720218" cy="707854"/>
          </a:xfrm>
          <a:prstGeom prst="rect">
            <a:avLst/>
          </a:prstGeom>
        </p:spPr>
      </p:pic>
      <p:pic>
        <p:nvPicPr>
          <p:cNvPr id="4" name="Picture 3">
            <a:extLst>
              <a:ext uri="{FF2B5EF4-FFF2-40B4-BE49-F238E27FC236}">
                <a16:creationId xmlns:a16="http://schemas.microsoft.com/office/drawing/2014/main" id="{BA6E25DA-393D-F87B-317F-1636E04BFB85}"/>
              </a:ext>
            </a:extLst>
          </p:cNvPr>
          <p:cNvPicPr>
            <a:picLocks noChangeAspect="1"/>
          </p:cNvPicPr>
          <p:nvPr/>
        </p:nvPicPr>
        <p:blipFill>
          <a:blip r:embed="rId4"/>
          <a:stretch>
            <a:fillRect/>
          </a:stretch>
        </p:blipFill>
        <p:spPr>
          <a:xfrm>
            <a:off x="7393081" y="1401576"/>
            <a:ext cx="2228850" cy="2333625"/>
          </a:xfrm>
          <a:prstGeom prst="rect">
            <a:avLst/>
          </a:prstGeom>
        </p:spPr>
      </p:pic>
      <p:pic>
        <p:nvPicPr>
          <p:cNvPr id="1026" name="Picture 2" descr="Play Therapy: What Is It, How It Works, and Techniques">
            <a:extLst>
              <a:ext uri="{FF2B5EF4-FFF2-40B4-BE49-F238E27FC236}">
                <a16:creationId xmlns:a16="http://schemas.microsoft.com/office/drawing/2014/main" id="{E33E0DCD-AA30-9BA4-1092-C2465483D4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7584" y="1443599"/>
            <a:ext cx="2269575" cy="220548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Guess Who? Classic Board Game | Wowow Toys">
            <a:extLst>
              <a:ext uri="{FF2B5EF4-FFF2-40B4-BE49-F238E27FC236}">
                <a16:creationId xmlns:a16="http://schemas.microsoft.com/office/drawing/2014/main" id="{4A083943-3751-2603-52B9-A7C4AA2C3EB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852653" y="1546218"/>
            <a:ext cx="2000250" cy="200025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Speech and Language Therapy Diploma 2023 | John Academy">
            <a:extLst>
              <a:ext uri="{FF2B5EF4-FFF2-40B4-BE49-F238E27FC236}">
                <a16:creationId xmlns:a16="http://schemas.microsoft.com/office/drawing/2014/main" id="{E1039553-8FE9-BBFD-EF70-990FC96F1F2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23469" y="4451754"/>
            <a:ext cx="2229407" cy="179099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Phonics - Read Write Inc. - Raynham Primary School">
            <a:extLst>
              <a:ext uri="{FF2B5EF4-FFF2-40B4-BE49-F238E27FC236}">
                <a16:creationId xmlns:a16="http://schemas.microsoft.com/office/drawing/2014/main" id="{DDACE99A-0063-0844-CCD0-8957DC0D398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83686" y="4223904"/>
            <a:ext cx="2170166" cy="22054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C2F4672-4E6F-E1B1-BE7A-8F559043C9D4}"/>
              </a:ext>
            </a:extLst>
          </p:cNvPr>
          <p:cNvPicPr>
            <a:picLocks noChangeAspect="1"/>
          </p:cNvPicPr>
          <p:nvPr/>
        </p:nvPicPr>
        <p:blipFill>
          <a:blip r:embed="rId9"/>
          <a:stretch>
            <a:fillRect/>
          </a:stretch>
        </p:blipFill>
        <p:spPr>
          <a:xfrm>
            <a:off x="5129186" y="1811444"/>
            <a:ext cx="1933627" cy="1469798"/>
          </a:xfrm>
          <a:prstGeom prst="rect">
            <a:avLst/>
          </a:prstGeom>
        </p:spPr>
      </p:pic>
      <p:pic>
        <p:nvPicPr>
          <p:cNvPr id="11" name="Picture 10">
            <a:extLst>
              <a:ext uri="{FF2B5EF4-FFF2-40B4-BE49-F238E27FC236}">
                <a16:creationId xmlns:a16="http://schemas.microsoft.com/office/drawing/2014/main" id="{5EBB75D1-D2C6-845B-66C3-ED84707E20B8}"/>
              </a:ext>
            </a:extLst>
          </p:cNvPr>
          <p:cNvPicPr>
            <a:picLocks noChangeAspect="1"/>
          </p:cNvPicPr>
          <p:nvPr/>
        </p:nvPicPr>
        <p:blipFill>
          <a:blip r:embed="rId10"/>
          <a:stretch>
            <a:fillRect/>
          </a:stretch>
        </p:blipFill>
        <p:spPr>
          <a:xfrm>
            <a:off x="2658884" y="4584689"/>
            <a:ext cx="2259857" cy="1483917"/>
          </a:xfrm>
          <a:prstGeom prst="rect">
            <a:avLst/>
          </a:prstGeom>
        </p:spPr>
      </p:pic>
      <p:pic>
        <p:nvPicPr>
          <p:cNvPr id="15" name="Picture 14">
            <a:extLst>
              <a:ext uri="{FF2B5EF4-FFF2-40B4-BE49-F238E27FC236}">
                <a16:creationId xmlns:a16="http://schemas.microsoft.com/office/drawing/2014/main" id="{E025B542-B9DF-DECB-A9AB-35A0240F17CC}"/>
              </a:ext>
            </a:extLst>
          </p:cNvPr>
          <p:cNvPicPr>
            <a:picLocks noChangeAspect="1"/>
          </p:cNvPicPr>
          <p:nvPr/>
        </p:nvPicPr>
        <p:blipFill>
          <a:blip r:embed="rId11"/>
          <a:stretch>
            <a:fillRect/>
          </a:stretch>
        </p:blipFill>
        <p:spPr>
          <a:xfrm>
            <a:off x="2857427" y="1955678"/>
            <a:ext cx="1868567" cy="1325564"/>
          </a:xfrm>
          <a:prstGeom prst="rect">
            <a:avLst/>
          </a:prstGeom>
        </p:spPr>
      </p:pic>
      <p:pic>
        <p:nvPicPr>
          <p:cNvPr id="17" name="Picture 16">
            <a:extLst>
              <a:ext uri="{FF2B5EF4-FFF2-40B4-BE49-F238E27FC236}">
                <a16:creationId xmlns:a16="http://schemas.microsoft.com/office/drawing/2014/main" id="{D5ED4EE2-0016-1CBC-48F6-6E76AF221B1D}"/>
              </a:ext>
            </a:extLst>
          </p:cNvPr>
          <p:cNvPicPr>
            <a:picLocks noChangeAspect="1"/>
          </p:cNvPicPr>
          <p:nvPr/>
        </p:nvPicPr>
        <p:blipFill>
          <a:blip r:embed="rId12"/>
          <a:stretch>
            <a:fillRect/>
          </a:stretch>
        </p:blipFill>
        <p:spPr>
          <a:xfrm>
            <a:off x="7437085" y="4563344"/>
            <a:ext cx="2096031" cy="1391141"/>
          </a:xfrm>
          <a:prstGeom prst="rect">
            <a:avLst/>
          </a:prstGeom>
        </p:spPr>
      </p:pic>
      <p:pic>
        <p:nvPicPr>
          <p:cNvPr id="22" name="Picture 21">
            <a:extLst>
              <a:ext uri="{FF2B5EF4-FFF2-40B4-BE49-F238E27FC236}">
                <a16:creationId xmlns:a16="http://schemas.microsoft.com/office/drawing/2014/main" id="{752C04CD-BCF7-8084-3B20-B37A8943AFAA}"/>
              </a:ext>
            </a:extLst>
          </p:cNvPr>
          <p:cNvPicPr>
            <a:picLocks noChangeAspect="1"/>
          </p:cNvPicPr>
          <p:nvPr/>
        </p:nvPicPr>
        <p:blipFill>
          <a:blip r:embed="rId13"/>
          <a:stretch>
            <a:fillRect/>
          </a:stretch>
        </p:blipFill>
        <p:spPr>
          <a:xfrm>
            <a:off x="9822493" y="4369868"/>
            <a:ext cx="1905098" cy="1778091"/>
          </a:xfrm>
          <a:prstGeom prst="rect">
            <a:avLst/>
          </a:prstGeom>
        </p:spPr>
      </p:pic>
    </p:spTree>
    <p:extLst>
      <p:ext uri="{BB962C8B-B14F-4D97-AF65-F5344CB8AC3E}">
        <p14:creationId xmlns:p14="http://schemas.microsoft.com/office/powerpoint/2010/main" val="2493330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954" y="0"/>
            <a:ext cx="10515600" cy="1325563"/>
          </a:xfrm>
        </p:spPr>
        <p:txBody>
          <a:bodyPr>
            <a:normAutofit/>
          </a:bodyPr>
          <a:lstStyle/>
          <a:p>
            <a:r>
              <a:rPr lang="en-GB" sz="3600">
                <a:solidFill>
                  <a:srgbClr val="00CC66"/>
                </a:solidFill>
                <a:latin typeface="Comic Sans MS" panose="030F0702030302020204" pitchFamily="66" charset="0"/>
              </a:rPr>
              <a:t>How are adaptations made to the curriculum and the learning environment?</a:t>
            </a:r>
          </a:p>
        </p:txBody>
      </p:sp>
      <p:sp>
        <p:nvSpPr>
          <p:cNvPr id="4" name="Rectangle 3"/>
          <p:cNvSpPr/>
          <p:nvPr/>
        </p:nvSpPr>
        <p:spPr>
          <a:xfrm>
            <a:off x="148074" y="1619942"/>
            <a:ext cx="8305800" cy="4708981"/>
          </a:xfrm>
          <a:prstGeom prst="rect">
            <a:avLst/>
          </a:prstGeom>
        </p:spPr>
        <p:txBody>
          <a:bodyPr wrap="square">
            <a:spAutoFit/>
          </a:bodyPr>
          <a:lstStyle/>
          <a:p>
            <a:pPr marL="342900" indent="-342900">
              <a:buFont typeface="Arial" panose="020B0604020202020204" pitchFamily="34" charset="0"/>
              <a:buChar char="•"/>
            </a:pPr>
            <a:r>
              <a:rPr lang="en-GB" sz="2000">
                <a:solidFill>
                  <a:srgbClr val="002060"/>
                </a:solidFill>
                <a:latin typeface="Comic Sans MS" panose="030F0702030302020204" pitchFamily="66" charset="0"/>
              </a:rPr>
              <a:t>Changes and adaptations to the physical </a:t>
            </a:r>
          </a:p>
          <a:p>
            <a:r>
              <a:rPr lang="en-GB" sz="2000">
                <a:solidFill>
                  <a:srgbClr val="002060"/>
                </a:solidFill>
                <a:latin typeface="Comic Sans MS" panose="030F0702030302020204" pitchFamily="66" charset="0"/>
              </a:rPr>
              <a:t>    environment </a:t>
            </a:r>
          </a:p>
          <a:p>
            <a:endParaRPr lang="en-GB" sz="200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a:solidFill>
                  <a:srgbClr val="002060"/>
                </a:solidFill>
                <a:latin typeface="Comic Sans MS" panose="030F0702030302020204" pitchFamily="66" charset="0"/>
              </a:rPr>
              <a:t>Use of assistive technology </a:t>
            </a:r>
          </a:p>
          <a:p>
            <a:endParaRPr lang="en-GB" sz="200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a:solidFill>
                  <a:srgbClr val="002060"/>
                </a:solidFill>
                <a:latin typeface="Comic Sans MS" panose="030F0702030302020204" pitchFamily="66" charset="0"/>
              </a:rPr>
              <a:t>Visual timetables </a:t>
            </a:r>
          </a:p>
          <a:p>
            <a:endParaRPr lang="en-GB" sz="200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a:solidFill>
                  <a:srgbClr val="002060"/>
                </a:solidFill>
                <a:latin typeface="Comic Sans MS" panose="030F0702030302020204" pitchFamily="66" charset="0"/>
              </a:rPr>
              <a:t>Advice taken from professionals </a:t>
            </a:r>
          </a:p>
          <a:p>
            <a:endParaRPr lang="en-GB" sz="200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a:solidFill>
                  <a:srgbClr val="002060"/>
                </a:solidFill>
                <a:latin typeface="Comic Sans MS" panose="030F0702030302020204" pitchFamily="66" charset="0"/>
              </a:rPr>
              <a:t>Specialist resources </a:t>
            </a:r>
          </a:p>
          <a:p>
            <a:endParaRPr lang="en-GB" sz="200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a:solidFill>
                  <a:srgbClr val="002060"/>
                </a:solidFill>
                <a:latin typeface="Comic Sans MS" panose="030F0702030302020204" pitchFamily="66" charset="0"/>
              </a:rPr>
              <a:t>Playtime provision </a:t>
            </a:r>
          </a:p>
          <a:p>
            <a:endParaRPr lang="en-GB" sz="2000">
              <a:solidFill>
                <a:srgbClr val="002060"/>
              </a:solidFill>
              <a:latin typeface="Comic Sans MS" panose="030F0702030302020204" pitchFamily="66" charset="0"/>
            </a:endParaRPr>
          </a:p>
          <a:p>
            <a:pPr marL="342900" indent="-342900">
              <a:buFont typeface="Arial" panose="020B0604020202020204" pitchFamily="34" charset="0"/>
              <a:buChar char="•"/>
            </a:pPr>
            <a:r>
              <a:rPr lang="en-GB" sz="2000">
                <a:solidFill>
                  <a:srgbClr val="002060"/>
                </a:solidFill>
                <a:latin typeface="Comic Sans MS" panose="030F0702030302020204" pitchFamily="66" charset="0"/>
              </a:rPr>
              <a:t>Parental and pupil suggestions </a:t>
            </a:r>
          </a:p>
          <a:p>
            <a:endParaRPr lang="en-GB" sz="2000">
              <a:latin typeface="Comic Sans MS" panose="030F0702030302020204" pitchFamily="66" charset="0"/>
            </a:endParaRPr>
          </a:p>
        </p:txBody>
      </p:sp>
      <p:pic>
        <p:nvPicPr>
          <p:cNvPr id="7170" name="Picture 2" descr="Image result for sen writing slope and chai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7972" y="1388283"/>
            <a:ext cx="789709" cy="78970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result for assistive technolog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2045" y="2240711"/>
            <a:ext cx="1511853" cy="819469"/>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visual timetabl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4603" r="15493"/>
          <a:stretch/>
        </p:blipFill>
        <p:spPr bwMode="auto">
          <a:xfrm>
            <a:off x="3867629" y="2636632"/>
            <a:ext cx="631767" cy="113878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Development Pencil Grips  lar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25746" y="4143026"/>
            <a:ext cx="836299" cy="736546"/>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school playtime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94738" y="4785619"/>
            <a:ext cx="877623" cy="829628"/>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age result for suggestion box"/>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09845" y="5724570"/>
            <a:ext cx="969785" cy="94173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hlinkClick r:id="rId8" action="ppaction://hlinksldjump"/>
          </p:cNvPr>
          <p:cNvPicPr>
            <a:picLocks noChangeAspect="1"/>
          </p:cNvPicPr>
          <p:nvPr/>
        </p:nvPicPr>
        <p:blipFill>
          <a:blip r:embed="rId9"/>
          <a:stretch>
            <a:fillRect/>
          </a:stretch>
        </p:blipFill>
        <p:spPr>
          <a:xfrm>
            <a:off x="11006236" y="5630308"/>
            <a:ext cx="986940" cy="969997"/>
          </a:xfrm>
          <a:prstGeom prst="rect">
            <a:avLst/>
          </a:prstGeom>
        </p:spPr>
      </p:pic>
    </p:spTree>
    <p:extLst>
      <p:ext uri="{BB962C8B-B14F-4D97-AF65-F5344CB8AC3E}">
        <p14:creationId xmlns:p14="http://schemas.microsoft.com/office/powerpoint/2010/main" val="3282268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414066176"/>
              </p:ext>
            </p:extLst>
          </p:nvPr>
        </p:nvGraphicFramePr>
        <p:xfrm>
          <a:off x="778624" y="341331"/>
          <a:ext cx="10859193" cy="6067782"/>
        </p:xfrm>
        <a:graphic>
          <a:graphicData uri="http://schemas.openxmlformats.org/drawingml/2006/table">
            <a:tbl>
              <a:tblPr firstRow="1" bandRow="1">
                <a:tableStyleId>{5940675A-B579-460E-94D1-54222C63F5DA}</a:tableStyleId>
              </a:tblPr>
              <a:tblGrid>
                <a:gridCol w="5331231">
                  <a:extLst>
                    <a:ext uri="{9D8B030D-6E8A-4147-A177-3AD203B41FA5}">
                      <a16:colId xmlns:a16="http://schemas.microsoft.com/office/drawing/2014/main" val="2254692778"/>
                    </a:ext>
                  </a:extLst>
                </a:gridCol>
                <a:gridCol w="5527962">
                  <a:extLst>
                    <a:ext uri="{9D8B030D-6E8A-4147-A177-3AD203B41FA5}">
                      <a16:colId xmlns:a16="http://schemas.microsoft.com/office/drawing/2014/main" val="4010188310"/>
                    </a:ext>
                  </a:extLst>
                </a:gridCol>
              </a:tblGrid>
              <a:tr h="411375">
                <a:tc gridSpan="2">
                  <a:txBody>
                    <a:bodyPr/>
                    <a:lstStyle/>
                    <a:p>
                      <a:r>
                        <a:rPr lang="en-GB" dirty="0">
                          <a:solidFill>
                            <a:srgbClr val="00CC66"/>
                          </a:solidFill>
                          <a:latin typeface="Comic Sans MS" panose="030F0702030302020204" pitchFamily="66" charset="0"/>
                        </a:rPr>
                        <a:t>What expertise and training do staff supporting SEN have?</a:t>
                      </a:r>
                    </a:p>
                  </a:txBody>
                  <a:tcPr/>
                </a:tc>
                <a:tc hMerge="1">
                  <a:txBody>
                    <a:bodyPr/>
                    <a:lstStyle/>
                    <a:p>
                      <a:endParaRPr lang="en-GB">
                        <a:latin typeface="Comic Sans MS" panose="030F0702030302020204" pitchFamily="66" charset="0"/>
                      </a:endParaRPr>
                    </a:p>
                  </a:txBody>
                  <a:tcPr/>
                </a:tc>
                <a:extLst>
                  <a:ext uri="{0D108BD9-81ED-4DB2-BD59-A6C34878D82A}">
                    <a16:rowId xmlns:a16="http://schemas.microsoft.com/office/drawing/2014/main" val="1071033652"/>
                  </a:ext>
                </a:extLst>
              </a:tr>
              <a:tr h="5656407">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dirty="0">
                          <a:solidFill>
                            <a:srgbClr val="002060"/>
                          </a:solidFill>
                          <a:latin typeface="Comic Sans MS" panose="030F0702030302020204" pitchFamily="66" charset="0"/>
                        </a:rPr>
                        <a:t>All school staff receive regular training relating to SEND</a:t>
                      </a:r>
                      <a:endParaRPr lang="en-GB" baseline="0" dirty="0">
                        <a:solidFill>
                          <a:srgbClr val="002060"/>
                        </a:solidFill>
                        <a:latin typeface="Comic Sans MS" panose="030F0702030302020204" pitchFamily="66" charset="0"/>
                      </a:endParaRPr>
                    </a:p>
                    <a:p>
                      <a:pPr marL="285750" indent="-285750">
                        <a:buFont typeface="Arial" panose="020B0604020202020204" pitchFamily="34" charset="0"/>
                        <a:buChar char="•"/>
                      </a:pPr>
                      <a:endParaRPr lang="en-GB" baseline="0"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baseline="0" dirty="0">
                          <a:solidFill>
                            <a:srgbClr val="002060"/>
                          </a:solidFill>
                          <a:latin typeface="Comic Sans MS" panose="030F0702030302020204" pitchFamily="66" charset="0"/>
                        </a:rPr>
                        <a:t>We have staff specifically trained in:</a:t>
                      </a:r>
                    </a:p>
                    <a:p>
                      <a:pPr marL="0" indent="0">
                        <a:buFont typeface="Arial" panose="020B0604020202020204" pitchFamily="34" charset="0"/>
                        <a:buNone/>
                      </a:pPr>
                      <a:endParaRPr lang="en-GB" baseline="0"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en-GB" baseline="0" dirty="0">
                          <a:solidFill>
                            <a:srgbClr val="002060"/>
                          </a:solidFill>
                          <a:latin typeface="Comic Sans MS"/>
                        </a:rPr>
                        <a:t>ELSA</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Makaton</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Diploma in Trauma and mental health</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Lego therapy</a:t>
                      </a:r>
                    </a:p>
                    <a:p>
                      <a:pPr marL="285750" indent="-285750">
                        <a:buFont typeface="Wingdings" panose="05000000000000000000" pitchFamily="2" charset="2"/>
                        <a:buChar char="Ø"/>
                      </a:pPr>
                      <a:r>
                        <a:rPr lang="en-GB" baseline="0" dirty="0" err="1">
                          <a:solidFill>
                            <a:srgbClr val="002060"/>
                          </a:solidFill>
                          <a:latin typeface="Comic Sans MS" panose="030F0702030302020204" pitchFamily="66" charset="0"/>
                        </a:rPr>
                        <a:t>Elklan</a:t>
                      </a:r>
                      <a:endParaRPr lang="en-GB" baseline="0"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Drawing and talking</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Zones of regulation </a:t>
                      </a:r>
                    </a:p>
                    <a:p>
                      <a:pPr marL="285750" indent="-285750">
                        <a:buFont typeface="Wingdings" panose="05000000000000000000" pitchFamily="2" charset="2"/>
                        <a:buChar char="Ø"/>
                      </a:pPr>
                      <a:r>
                        <a:rPr lang="en-GB" baseline="0" dirty="0">
                          <a:solidFill>
                            <a:srgbClr val="002060"/>
                          </a:solidFill>
                          <a:latin typeface="Comic Sans MS" panose="030F0702030302020204" pitchFamily="66" charset="0"/>
                        </a:rPr>
                        <a:t>Hamish and Milo </a:t>
                      </a:r>
                      <a:endParaRPr lang="en-GB" dirty="0">
                        <a:solidFill>
                          <a:srgbClr val="002060"/>
                        </a:solidFill>
                        <a:latin typeface="Comic Sans MS" panose="030F0702030302020204" pitchFamily="66" charset="0"/>
                      </a:endParaRPr>
                    </a:p>
                    <a:p>
                      <a:pPr marL="0" indent="0">
                        <a:buFont typeface="Arial" panose="020B0604020202020204" pitchFamily="34" charset="0"/>
                        <a:buNone/>
                      </a:pPr>
                      <a:r>
                        <a:rPr lang="en-GB" dirty="0">
                          <a:solidFill>
                            <a:srgbClr val="002060"/>
                          </a:solidFill>
                          <a:latin typeface="Comic Sans MS" panose="030F0702030302020204" pitchFamily="66" charset="0"/>
                        </a:rPr>
                        <a:t>                                   </a:t>
                      </a:r>
                    </a:p>
                  </a:txBody>
                  <a:tcPr/>
                </a:tc>
                <a:tc>
                  <a:txBody>
                    <a:bodyPr/>
                    <a:lstStyle/>
                    <a:p>
                      <a:r>
                        <a:rPr lang="en-GB" dirty="0">
                          <a:solidFill>
                            <a:srgbClr val="002060"/>
                          </a:solidFill>
                          <a:latin typeface="Comic Sans MS" panose="030F0702030302020204" pitchFamily="66" charset="0"/>
                        </a:rPr>
                        <a:t>In addition staff may have access to the following: </a:t>
                      </a:r>
                    </a:p>
                    <a:p>
                      <a:endParaRPr lang="en-GB" dirty="0">
                        <a:solidFill>
                          <a:srgbClr val="002060"/>
                        </a:solidFill>
                        <a:latin typeface="Comic Sans MS" panose="030F0702030302020204" pitchFamily="66" charset="0"/>
                      </a:endParaRP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Specialist Teacher advice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Educational Psychologist advice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Speech and Language Therapist advice  Occupational Therapist advice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Physiotherapist advice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Advice from Emotional and Well-being Mental Health Service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Play Therapist support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Outreach support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Support workers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SENCO update meetings and specific training </a:t>
                      </a:r>
                    </a:p>
                    <a:p>
                      <a:pPr marL="285750" indent="-285750">
                        <a:spcAft>
                          <a:spcPts val="600"/>
                        </a:spcAft>
                        <a:buFont typeface="Arial" panose="020B0604020202020204" pitchFamily="34" charset="0"/>
                        <a:buChar char="•"/>
                      </a:pPr>
                      <a:r>
                        <a:rPr lang="en-GB" dirty="0">
                          <a:solidFill>
                            <a:srgbClr val="002060"/>
                          </a:solidFill>
                          <a:latin typeface="Comic Sans MS" panose="030F0702030302020204" pitchFamily="66" charset="0"/>
                        </a:rPr>
                        <a:t> School Nurse</a:t>
                      </a:r>
                    </a:p>
                    <a:p>
                      <a:pPr marL="0" indent="0">
                        <a:buFont typeface="Arial" panose="020B0604020202020204" pitchFamily="34" charset="0"/>
                        <a:buNone/>
                      </a:pPr>
                      <a:endParaRPr lang="en-GB" dirty="0">
                        <a:solidFill>
                          <a:srgbClr val="002060"/>
                        </a:solidFill>
                        <a:latin typeface="Comic Sans MS" panose="030F0702030302020204" pitchFamily="66" charset="0"/>
                      </a:endParaRPr>
                    </a:p>
                  </a:txBody>
                  <a:tcPr/>
                </a:tc>
                <a:extLst>
                  <a:ext uri="{0D108BD9-81ED-4DB2-BD59-A6C34878D82A}">
                    <a16:rowId xmlns:a16="http://schemas.microsoft.com/office/drawing/2014/main" val="3004823924"/>
                  </a:ext>
                </a:extLst>
              </a:tr>
            </a:tbl>
          </a:graphicData>
        </a:graphic>
      </p:graphicFrame>
      <p:pic>
        <p:nvPicPr>
          <p:cNvPr id="8194" name="Picture 2" descr="Image result for training and suppo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05513" y="1015163"/>
            <a:ext cx="1032304" cy="1087958"/>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Image result for certificate scrol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3"/>
          <a:stretch>
            <a:fillRect/>
          </a:stretch>
        </p:blipFill>
        <p:spPr>
          <a:xfrm>
            <a:off x="1003560" y="5261611"/>
            <a:ext cx="1734330" cy="570980"/>
          </a:xfrm>
          <a:prstGeom prst="rect">
            <a:avLst/>
          </a:prstGeom>
        </p:spPr>
      </p:pic>
      <p:pic>
        <p:nvPicPr>
          <p:cNvPr id="6" name="Picture 5"/>
          <p:cNvPicPr>
            <a:picLocks noChangeAspect="1"/>
          </p:cNvPicPr>
          <p:nvPr/>
        </p:nvPicPr>
        <p:blipFill>
          <a:blip r:embed="rId4"/>
          <a:stretch>
            <a:fillRect/>
          </a:stretch>
        </p:blipFill>
        <p:spPr>
          <a:xfrm>
            <a:off x="3454501" y="5375391"/>
            <a:ext cx="2562225" cy="914400"/>
          </a:xfrm>
          <a:prstGeom prst="rect">
            <a:avLst/>
          </a:prstGeom>
        </p:spPr>
      </p:pic>
      <p:pic>
        <p:nvPicPr>
          <p:cNvPr id="7" name="Picture 6"/>
          <p:cNvPicPr>
            <a:picLocks noChangeAspect="1"/>
          </p:cNvPicPr>
          <p:nvPr/>
        </p:nvPicPr>
        <p:blipFill>
          <a:blip r:embed="rId5"/>
          <a:stretch>
            <a:fillRect/>
          </a:stretch>
        </p:blipFill>
        <p:spPr>
          <a:xfrm>
            <a:off x="9871178" y="3865557"/>
            <a:ext cx="1468669" cy="881201"/>
          </a:xfrm>
          <a:prstGeom prst="rect">
            <a:avLst/>
          </a:prstGeom>
        </p:spPr>
      </p:pic>
      <p:pic>
        <p:nvPicPr>
          <p:cNvPr id="9" name="Picture 8">
            <a:hlinkClick r:id="" action="ppaction://hlinkshowjump?jump=firstslide"/>
          </p:cNvPr>
          <p:cNvPicPr>
            <a:picLocks noChangeAspect="1"/>
          </p:cNvPicPr>
          <p:nvPr/>
        </p:nvPicPr>
        <p:blipFill>
          <a:blip r:embed="rId6"/>
          <a:stretch>
            <a:fillRect/>
          </a:stretch>
        </p:blipFill>
        <p:spPr>
          <a:xfrm>
            <a:off x="11426421" y="160338"/>
            <a:ext cx="765579" cy="752436"/>
          </a:xfrm>
          <a:prstGeom prst="rect">
            <a:avLst/>
          </a:prstGeom>
        </p:spPr>
      </p:pic>
    </p:spTree>
    <p:extLst>
      <p:ext uri="{BB962C8B-B14F-4D97-AF65-F5344CB8AC3E}">
        <p14:creationId xmlns:p14="http://schemas.microsoft.com/office/powerpoint/2010/main" val="367005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847081442"/>
              </p:ext>
            </p:extLst>
          </p:nvPr>
        </p:nvGraphicFramePr>
        <p:xfrm>
          <a:off x="662246" y="399520"/>
          <a:ext cx="10423528" cy="5669280"/>
        </p:xfrm>
        <a:graphic>
          <a:graphicData uri="http://schemas.openxmlformats.org/drawingml/2006/table">
            <a:tbl>
              <a:tblPr firstRow="1" bandRow="1">
                <a:tableStyleId>{5940675A-B579-460E-94D1-54222C63F5DA}</a:tableStyleId>
              </a:tblPr>
              <a:tblGrid>
                <a:gridCol w="3470954">
                  <a:extLst>
                    <a:ext uri="{9D8B030D-6E8A-4147-A177-3AD203B41FA5}">
                      <a16:colId xmlns:a16="http://schemas.microsoft.com/office/drawing/2014/main" val="2254692778"/>
                    </a:ext>
                  </a:extLst>
                </a:gridCol>
                <a:gridCol w="3470954">
                  <a:extLst>
                    <a:ext uri="{9D8B030D-6E8A-4147-A177-3AD203B41FA5}">
                      <a16:colId xmlns:a16="http://schemas.microsoft.com/office/drawing/2014/main" val="2996353535"/>
                    </a:ext>
                  </a:extLst>
                </a:gridCol>
                <a:gridCol w="3481620">
                  <a:extLst>
                    <a:ext uri="{9D8B030D-6E8A-4147-A177-3AD203B41FA5}">
                      <a16:colId xmlns:a16="http://schemas.microsoft.com/office/drawing/2014/main" val="4010188310"/>
                    </a:ext>
                  </a:extLst>
                </a:gridCol>
              </a:tblGrid>
              <a:tr h="296556">
                <a:tc gridSpan="3">
                  <a:txBody>
                    <a:bodyPr/>
                    <a:lstStyle/>
                    <a:p>
                      <a:r>
                        <a:rPr lang="en-GB" sz="1800">
                          <a:solidFill>
                            <a:srgbClr val="00CC66"/>
                          </a:solidFill>
                          <a:latin typeface="Comic Sans MS" panose="030F0702030302020204" pitchFamily="66" charset="0"/>
                        </a:rPr>
                        <a:t>How does the school involve other professionals and support services?</a:t>
                      </a:r>
                      <a:endParaRPr lang="en-GB">
                        <a:solidFill>
                          <a:srgbClr val="00CC66"/>
                        </a:solidFill>
                        <a:latin typeface="Comic Sans MS" panose="030F0702030302020204" pitchFamily="66" charset="0"/>
                      </a:endParaRPr>
                    </a:p>
                  </a:txBody>
                  <a:tcPr/>
                </a:tc>
                <a:tc hMerge="1">
                  <a:txBody>
                    <a:bodyPr/>
                    <a:lstStyle/>
                    <a:p>
                      <a:endParaRPr lang="en-GB"/>
                    </a:p>
                  </a:txBody>
                  <a:tcPr/>
                </a:tc>
                <a:tc hMerge="1">
                  <a:txBody>
                    <a:bodyPr/>
                    <a:lstStyle/>
                    <a:p>
                      <a:endParaRPr lang="en-GB">
                        <a:latin typeface="Comic Sans MS" panose="030F0702030302020204" pitchFamily="66" charset="0"/>
                      </a:endParaRPr>
                    </a:p>
                  </a:txBody>
                  <a:tcPr/>
                </a:tc>
                <a:extLst>
                  <a:ext uri="{0D108BD9-81ED-4DB2-BD59-A6C34878D82A}">
                    <a16:rowId xmlns:a16="http://schemas.microsoft.com/office/drawing/2014/main" val="1071033652"/>
                  </a:ext>
                </a:extLst>
              </a:tr>
              <a:tr h="370840">
                <a:tc>
                  <a:txBody>
                    <a:bodyPr/>
                    <a:lstStyle/>
                    <a:p>
                      <a:pPr marL="285750" indent="-285750">
                        <a:buFont typeface="Arial" panose="020B0604020202020204" pitchFamily="34" charset="0"/>
                        <a:buChar char="•"/>
                      </a:pPr>
                      <a:r>
                        <a:rPr lang="en-GB">
                          <a:solidFill>
                            <a:srgbClr val="002060"/>
                          </a:solidFill>
                          <a:latin typeface="Comic Sans MS" panose="030F0702030302020204" pitchFamily="66" charset="0"/>
                        </a:rPr>
                        <a:t>Invite to EHCP/Annual Review meetings </a:t>
                      </a:r>
                    </a:p>
                    <a:p>
                      <a:pPr marL="0" indent="0">
                        <a:buFont typeface="Arial" panose="020B0604020202020204" pitchFamily="34" charset="0"/>
                        <a:buNone/>
                      </a:pPr>
                      <a:endParaRPr lang="en-GB">
                        <a:solidFill>
                          <a:srgbClr val="002060"/>
                        </a:solidFill>
                        <a:latin typeface="Comic Sans MS" panose="030F0702030302020204" pitchFamily="66" charset="0"/>
                      </a:endParaRPr>
                    </a:p>
                    <a:p>
                      <a:pPr marL="285750" indent="-285750">
                        <a:buFont typeface="Arial" panose="020B0604020202020204" pitchFamily="34" charset="0"/>
                        <a:buChar char="•"/>
                      </a:pPr>
                      <a:endParaRPr lang="en-GB">
                        <a:solidFill>
                          <a:srgbClr val="002060"/>
                        </a:solidFill>
                        <a:latin typeface="Comic Sans MS" panose="030F0702030302020204" pitchFamily="66" charset="0"/>
                      </a:endParaRPr>
                    </a:p>
                    <a:p>
                      <a:pPr marL="285750" indent="-285750">
                        <a:buFont typeface="Arial" panose="020B0604020202020204" pitchFamily="34" charset="0"/>
                        <a:buChar char="•"/>
                      </a:pPr>
                      <a:r>
                        <a:rPr lang="en-GB">
                          <a:solidFill>
                            <a:srgbClr val="002060"/>
                          </a:solidFill>
                          <a:latin typeface="Comic Sans MS" panose="030F0702030302020204" pitchFamily="66" charset="0"/>
                        </a:rPr>
                        <a:t>Invite to Team Around the Child / Team Around the Family meetings </a:t>
                      </a:r>
                    </a:p>
                    <a:p>
                      <a:pPr marL="0" indent="0">
                        <a:buFont typeface="Arial" panose="020B0604020202020204" pitchFamily="34" charset="0"/>
                        <a:buNone/>
                      </a:pPr>
                      <a:endParaRPr lang="en-GB">
                        <a:solidFill>
                          <a:srgbClr val="002060"/>
                        </a:solidFill>
                        <a:latin typeface="Comic Sans MS" panose="030F0702030302020204" pitchFamily="66" charset="0"/>
                      </a:endParaRPr>
                    </a:p>
                    <a:p>
                      <a:pPr marL="0" indent="0">
                        <a:buFont typeface="Arial" panose="020B0604020202020204" pitchFamily="34" charset="0"/>
                        <a:buNone/>
                      </a:pPr>
                      <a:endParaRPr lang="en-GB">
                        <a:solidFill>
                          <a:srgbClr val="002060"/>
                        </a:solidFill>
                        <a:latin typeface="Comic Sans MS" panose="030F0702030302020204" pitchFamily="66" charset="0"/>
                      </a:endParaRPr>
                    </a:p>
                    <a:p>
                      <a:pPr marL="0" indent="0">
                        <a:buFont typeface="Arial" panose="020B0604020202020204" pitchFamily="34" charset="0"/>
                        <a:buNone/>
                      </a:pPr>
                      <a:endParaRPr lang="en-GB">
                        <a:solidFill>
                          <a:srgbClr val="002060"/>
                        </a:solidFill>
                        <a:latin typeface="Comic Sans MS" panose="030F0702030302020204" pitchFamily="66" charset="0"/>
                      </a:endParaRPr>
                    </a:p>
                    <a:p>
                      <a:pPr marL="285750" indent="-285750">
                        <a:buFont typeface="Arial" panose="020B0604020202020204" pitchFamily="34" charset="0"/>
                        <a:buChar char="•"/>
                      </a:pPr>
                      <a:r>
                        <a:rPr lang="en-GB">
                          <a:solidFill>
                            <a:srgbClr val="002060"/>
                          </a:solidFill>
                          <a:latin typeface="Comic Sans MS" panose="030F0702030302020204" pitchFamily="66" charset="0"/>
                        </a:rPr>
                        <a:t>Open door policy</a:t>
                      </a:r>
                    </a:p>
                    <a:p>
                      <a:pPr marL="0" indent="0">
                        <a:buFont typeface="Arial" panose="020B0604020202020204" pitchFamily="34" charset="0"/>
                        <a:buNone/>
                      </a:pPr>
                      <a:endParaRPr lang="en-GB">
                        <a:solidFill>
                          <a:srgbClr val="002060"/>
                        </a:solidFill>
                        <a:latin typeface="Comic Sans MS" panose="030F0702030302020204" pitchFamily="66" charset="0"/>
                      </a:endParaRPr>
                    </a:p>
                  </a:txBody>
                  <a:tcPr/>
                </a:tc>
                <a:tc>
                  <a:txBody>
                    <a:bodyPr/>
                    <a:lstStyle/>
                    <a:p>
                      <a:r>
                        <a:rPr lang="en-GB" dirty="0">
                          <a:solidFill>
                            <a:srgbClr val="002060"/>
                          </a:solidFill>
                          <a:latin typeface="Comic Sans MS" panose="030F0702030302020204" pitchFamily="66" charset="0"/>
                        </a:rPr>
                        <a:t>Referrals as appropriate to: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Paediatrician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Emotional Wellbeing Hub</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Mental Health Support Team</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Speech And Language Therapist [SALT]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Early Help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Educational Psychologist [EP]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Specialist Teachers [SES]</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Occupational Therapist [OT] </a:t>
                      </a:r>
                    </a:p>
                    <a:p>
                      <a:pPr marL="285750" indent="-285750">
                        <a:buFont typeface="Arial" panose="020B0604020202020204" pitchFamily="34" charset="0"/>
                        <a:buChar char="•"/>
                      </a:pPr>
                      <a:r>
                        <a:rPr lang="en-GB" dirty="0">
                          <a:solidFill>
                            <a:srgbClr val="002060"/>
                          </a:solidFill>
                          <a:latin typeface="Comic Sans MS" panose="030F0702030302020204" pitchFamily="66" charset="0"/>
                        </a:rPr>
                        <a:t>Play Therapist </a:t>
                      </a: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txBody>
                  <a:tcPr/>
                </a:tc>
                <a:tc>
                  <a:txBody>
                    <a:bodyPr/>
                    <a:lstStyle/>
                    <a:p>
                      <a:pPr marL="0" indent="0">
                        <a:buFont typeface="Arial" panose="020B0604020202020204" pitchFamily="34" charset="0"/>
                        <a:buNone/>
                      </a:pPr>
                      <a:r>
                        <a:rPr lang="en-GB" dirty="0">
                          <a:solidFill>
                            <a:srgbClr val="002060"/>
                          </a:solidFill>
                          <a:latin typeface="Comic Sans MS" panose="030F0702030302020204" pitchFamily="66" charset="0"/>
                        </a:rPr>
                        <a:t>Family Support to include signposting to: </a:t>
                      </a:r>
                    </a:p>
                    <a:p>
                      <a:pPr marL="0" indent="0">
                        <a:buFont typeface="Arial" panose="020B0604020202020204" pitchFamily="34" charset="0"/>
                        <a:buNone/>
                      </a:pPr>
                      <a:endParaRPr lang="en-GB" dirty="0">
                        <a:solidFill>
                          <a:srgbClr val="002060"/>
                        </a:solidFill>
                        <a:latin typeface="Comic Sans MS" panose="030F0702030302020204" pitchFamily="66" charset="0"/>
                      </a:endParaRP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SENDIASS</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Suffolk Local Offer</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Early Help</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Suffolk NDD Pathway</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Suffolk Family Carers</a:t>
                      </a:r>
                    </a:p>
                    <a:p>
                      <a:pPr marL="285750" indent="-285750">
                        <a:buFont typeface="Arial" panose="020B0604020202020204" pitchFamily="34" charset="0"/>
                        <a:buChar char="•"/>
                      </a:pPr>
                      <a:r>
                        <a:rPr lang="en-GB" sz="1800" b="0" i="0" kern="1200" dirty="0">
                          <a:solidFill>
                            <a:srgbClr val="002060"/>
                          </a:solidFill>
                          <a:effectLst/>
                          <a:latin typeface="Comic Sans MS" panose="030F0702030302020204" pitchFamily="66" charset="0"/>
                          <a:ea typeface="+mn-ea"/>
                          <a:cs typeface="+mn-cs"/>
                        </a:rPr>
                        <a:t>Autism Anglia </a:t>
                      </a:r>
                    </a:p>
                    <a:p>
                      <a:pPr marL="285750" indent="-285750">
                        <a:buFont typeface="Arial" panose="020B0604020202020204" pitchFamily="34" charset="0"/>
                        <a:buChar char="•"/>
                      </a:pPr>
                      <a:r>
                        <a:rPr lang="en-GB" sz="1800" b="0" i="0" kern="1200" dirty="0" err="1">
                          <a:solidFill>
                            <a:srgbClr val="002060"/>
                          </a:solidFill>
                          <a:effectLst/>
                          <a:latin typeface="Comic Sans MS" panose="030F0702030302020204" pitchFamily="66" charset="0"/>
                          <a:ea typeface="+mn-ea"/>
                          <a:cs typeface="+mn-cs"/>
                        </a:rPr>
                        <a:t>Bellscroft</a:t>
                      </a:r>
                      <a:r>
                        <a:rPr lang="en-GB" sz="1800" b="0" i="0" kern="1200" dirty="0">
                          <a:solidFill>
                            <a:srgbClr val="002060"/>
                          </a:solidFill>
                          <a:effectLst/>
                          <a:latin typeface="Comic Sans MS" panose="030F0702030302020204" pitchFamily="66" charset="0"/>
                          <a:ea typeface="+mn-ea"/>
                          <a:cs typeface="+mn-cs"/>
                        </a:rPr>
                        <a:t> Behaviour Safe at home</a:t>
                      </a:r>
                    </a:p>
                    <a:p>
                      <a:pPr marL="0" indent="0">
                        <a:buFont typeface="Arial" panose="020B0604020202020204" pitchFamily="34" charset="0"/>
                        <a:buNone/>
                      </a:pPr>
                      <a:endParaRPr lang="en-GB" sz="1800" b="0" i="0" kern="1200" dirty="0">
                        <a:solidFill>
                          <a:srgbClr val="002060"/>
                        </a:solidFill>
                        <a:effectLst/>
                        <a:latin typeface="Comic Sans MS" panose="030F0702030302020204" pitchFamily="66" charset="0"/>
                        <a:ea typeface="+mn-ea"/>
                        <a:cs typeface="+mn-cs"/>
                      </a:endParaRPr>
                    </a:p>
                    <a:p>
                      <a:pPr marL="0" indent="0">
                        <a:buFont typeface="Arial" panose="020B0604020202020204" pitchFamily="34" charset="0"/>
                        <a:buNone/>
                      </a:pPr>
                      <a:endParaRPr lang="en-GB" sz="1800" b="0" i="0" kern="1200" dirty="0">
                        <a:solidFill>
                          <a:srgbClr val="002060"/>
                        </a:solidFill>
                        <a:effectLst/>
                        <a:latin typeface="Comic Sans MS" panose="030F0702030302020204" pitchFamily="66" charset="0"/>
                        <a:ea typeface="+mn-ea"/>
                        <a:cs typeface="+mn-cs"/>
                      </a:endParaRPr>
                    </a:p>
                    <a:p>
                      <a:pPr marL="0" indent="0">
                        <a:buFont typeface="Arial" panose="020B0604020202020204" pitchFamily="34" charset="0"/>
                        <a:buNone/>
                      </a:pPr>
                      <a:endParaRPr lang="en-GB" dirty="0">
                        <a:solidFill>
                          <a:srgbClr val="002060"/>
                        </a:solidFill>
                        <a:latin typeface="Comic Sans MS" panose="030F0702030302020204" pitchFamily="66" charset="0"/>
                      </a:endParaRPr>
                    </a:p>
                  </a:txBody>
                  <a:tcPr/>
                </a:tc>
                <a:extLst>
                  <a:ext uri="{0D108BD9-81ED-4DB2-BD59-A6C34878D82A}">
                    <a16:rowId xmlns:a16="http://schemas.microsoft.com/office/drawing/2014/main" val="3004823924"/>
                  </a:ext>
                </a:extLst>
              </a:tr>
            </a:tbl>
          </a:graphicData>
        </a:graphic>
      </p:graphicFrame>
      <p:pic>
        <p:nvPicPr>
          <p:cNvPr id="2" name="Picture 1"/>
          <p:cNvPicPr>
            <a:picLocks noChangeAspect="1"/>
          </p:cNvPicPr>
          <p:nvPr/>
        </p:nvPicPr>
        <p:blipFill>
          <a:blip r:embed="rId2"/>
          <a:stretch>
            <a:fillRect/>
          </a:stretch>
        </p:blipFill>
        <p:spPr>
          <a:xfrm>
            <a:off x="3021705" y="2479975"/>
            <a:ext cx="1055889" cy="1115303"/>
          </a:xfrm>
          <a:prstGeom prst="rect">
            <a:avLst/>
          </a:prstGeom>
        </p:spPr>
      </p:pic>
      <p:pic>
        <p:nvPicPr>
          <p:cNvPr id="4" name="Picture 3"/>
          <p:cNvPicPr>
            <a:picLocks noChangeAspect="1"/>
          </p:cNvPicPr>
          <p:nvPr/>
        </p:nvPicPr>
        <p:blipFill>
          <a:blip r:embed="rId3"/>
          <a:stretch>
            <a:fillRect/>
          </a:stretch>
        </p:blipFill>
        <p:spPr>
          <a:xfrm>
            <a:off x="2847282" y="1034069"/>
            <a:ext cx="1230312" cy="811357"/>
          </a:xfrm>
          <a:prstGeom prst="rect">
            <a:avLst/>
          </a:prstGeom>
        </p:spPr>
      </p:pic>
      <p:pic>
        <p:nvPicPr>
          <p:cNvPr id="5" name="Picture 4"/>
          <p:cNvPicPr>
            <a:picLocks noChangeAspect="1"/>
          </p:cNvPicPr>
          <p:nvPr/>
        </p:nvPicPr>
        <p:blipFill>
          <a:blip r:embed="rId4"/>
          <a:stretch>
            <a:fillRect/>
          </a:stretch>
        </p:blipFill>
        <p:spPr>
          <a:xfrm>
            <a:off x="2946442" y="3699655"/>
            <a:ext cx="515996" cy="1060343"/>
          </a:xfrm>
          <a:prstGeom prst="rect">
            <a:avLst/>
          </a:prstGeom>
        </p:spPr>
      </p:pic>
      <p:pic>
        <p:nvPicPr>
          <p:cNvPr id="6" name="Picture 5"/>
          <p:cNvPicPr>
            <a:picLocks noChangeAspect="1"/>
          </p:cNvPicPr>
          <p:nvPr/>
        </p:nvPicPr>
        <p:blipFill>
          <a:blip r:embed="rId5"/>
          <a:stretch>
            <a:fillRect/>
          </a:stretch>
        </p:blipFill>
        <p:spPr>
          <a:xfrm>
            <a:off x="4791782" y="5309928"/>
            <a:ext cx="2164455" cy="1153064"/>
          </a:xfrm>
          <a:prstGeom prst="rect">
            <a:avLst/>
          </a:prstGeom>
        </p:spPr>
      </p:pic>
      <p:pic>
        <p:nvPicPr>
          <p:cNvPr id="11" name="Picture 10">
            <a:hlinkClick r:id="" action="ppaction://hlinkshowjump?jump=firstslide"/>
          </p:cNvPr>
          <p:cNvPicPr>
            <a:picLocks noChangeAspect="1"/>
          </p:cNvPicPr>
          <p:nvPr/>
        </p:nvPicPr>
        <p:blipFill>
          <a:blip r:embed="rId6"/>
          <a:stretch>
            <a:fillRect/>
          </a:stretch>
        </p:blipFill>
        <p:spPr>
          <a:xfrm>
            <a:off x="11085774" y="64072"/>
            <a:ext cx="986940" cy="969997"/>
          </a:xfrm>
          <a:prstGeom prst="rect">
            <a:avLst/>
          </a:prstGeom>
        </p:spPr>
      </p:pic>
    </p:spTree>
    <p:extLst>
      <p:ext uri="{BB962C8B-B14F-4D97-AF65-F5344CB8AC3E}">
        <p14:creationId xmlns:p14="http://schemas.microsoft.com/office/powerpoint/2010/main" val="2044862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688075" y="-119081"/>
            <a:ext cx="10515600" cy="1325563"/>
          </a:xfrm>
        </p:spPr>
        <p:txBody>
          <a:bodyPr>
            <a:normAutofit/>
          </a:bodyPr>
          <a:lstStyle/>
          <a:p>
            <a:r>
              <a:rPr lang="en-GB" sz="2800" dirty="0">
                <a:solidFill>
                  <a:srgbClr val="00CC66"/>
                </a:solidFill>
                <a:latin typeface="Comic Sans MS" panose="030F0702030302020204" pitchFamily="66" charset="0"/>
              </a:rPr>
              <a:t>How are children included in all that our school has to offer? </a:t>
            </a:r>
          </a:p>
        </p:txBody>
      </p:sp>
      <p:sp>
        <p:nvSpPr>
          <p:cNvPr id="4" name="Rectangle 3"/>
          <p:cNvSpPr/>
          <p:nvPr/>
        </p:nvSpPr>
        <p:spPr>
          <a:xfrm>
            <a:off x="576108" y="1057991"/>
            <a:ext cx="10627567" cy="501675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Quality First Teaching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Adapted teaching and adjustments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Inclusion in activities / curriculum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Adapted resources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Bespoke equipment as advised by professionals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Access to before and after school clubs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Nurture breakfast club</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Hamish and Milo nurture groups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Zones of Regulation whole class and small group support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Lego therapy</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Drawing and talking</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Adult or peer support, as necessary, to help children access all areas of the curriculum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Bespoke curriculum under the advice of professionals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Enrichment activities </a:t>
            </a:r>
          </a:p>
          <a:p>
            <a:pPr marL="342900" indent="-342900">
              <a:buFont typeface="Arial" panose="020B0604020202020204" pitchFamily="34" charset="0"/>
              <a:buChar char="•"/>
            </a:pPr>
            <a:r>
              <a:rPr lang="en-GB" sz="2000" dirty="0">
                <a:solidFill>
                  <a:srgbClr val="002060"/>
                </a:solidFill>
                <a:latin typeface="Comic Sans MS" panose="030F0702030302020204" pitchFamily="66" charset="0"/>
              </a:rPr>
              <a:t>Access to evidence-based interventions </a:t>
            </a:r>
          </a:p>
        </p:txBody>
      </p:sp>
      <p:pic>
        <p:nvPicPr>
          <p:cNvPr id="6146" name="Picture 2" descr="Image result for inclusion for 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0077" y="1028700"/>
            <a:ext cx="2517913" cy="21717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differenti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1089" y="2242737"/>
            <a:ext cx="1452529" cy="171217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hlinkClick r:id="" action="ppaction://hlinkshowjump?jump=firstslide"/>
          </p:cNvPr>
          <p:cNvPicPr>
            <a:picLocks noChangeAspect="1"/>
          </p:cNvPicPr>
          <p:nvPr/>
        </p:nvPicPr>
        <p:blipFill>
          <a:blip r:embed="rId4"/>
          <a:stretch>
            <a:fillRect/>
          </a:stretch>
        </p:blipFill>
        <p:spPr>
          <a:xfrm>
            <a:off x="11203675" y="58703"/>
            <a:ext cx="986940" cy="969997"/>
          </a:xfrm>
          <a:prstGeom prst="rect">
            <a:avLst/>
          </a:prstGeom>
        </p:spPr>
      </p:pic>
    </p:spTree>
    <p:extLst>
      <p:ext uri="{BB962C8B-B14F-4D97-AF65-F5344CB8AC3E}">
        <p14:creationId xmlns:p14="http://schemas.microsoft.com/office/powerpoint/2010/main" val="17051973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eb26b53-49a4-4672-87dc-437d5d9a48a5"/>
    <lcf76f155ced4ddcb4097134ff3c332f xmlns="f62fa2b2-70e9-4e0d-9b3a-826b84d90178">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BF94D4DBBE8DA4DAE9CCA988E214568" ma:contentTypeVersion="11" ma:contentTypeDescription="Create a new document." ma:contentTypeScope="" ma:versionID="3ebb144915afe69f4fb7e20f1d5dac81">
  <xsd:schema xmlns:xsd="http://www.w3.org/2001/XMLSchema" xmlns:xs="http://www.w3.org/2001/XMLSchema" xmlns:p="http://schemas.microsoft.com/office/2006/metadata/properties" xmlns:ns2="f62fa2b2-70e9-4e0d-9b3a-826b84d90178" xmlns:ns3="feb26b53-49a4-4672-87dc-437d5d9a48a5" targetNamespace="http://schemas.microsoft.com/office/2006/metadata/properties" ma:root="true" ma:fieldsID="0d2525f22cfdaa1e8c770ce3ca056ad4" ns2:_="" ns3:_="">
    <xsd:import namespace="f62fa2b2-70e9-4e0d-9b3a-826b84d90178"/>
    <xsd:import namespace="feb26b53-49a4-4672-87dc-437d5d9a48a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2fa2b2-70e9-4e0d-9b3a-826b84d9017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eb26b53-49a4-4672-87dc-437d5d9a48a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bc6a43e3-ae10-4f8e-bd2e-7510cda4d813}" ma:internalName="TaxCatchAll" ma:showField="CatchAllData" ma:web="feb26b53-49a4-4672-87dc-437d5d9a48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C66F11-78DF-4FEB-A13C-20835161202D}">
  <ds:schemaRefs>
    <ds:schemaRef ds:uri="http://schemas.microsoft.com/sharepoint/v3/contenttype/forms"/>
  </ds:schemaRefs>
</ds:datastoreItem>
</file>

<file path=customXml/itemProps2.xml><?xml version="1.0" encoding="utf-8"?>
<ds:datastoreItem xmlns:ds="http://schemas.openxmlformats.org/officeDocument/2006/customXml" ds:itemID="{C12DB817-EED1-4F6B-BF82-257719C58EC2}">
  <ds:schemaRefs>
    <ds:schemaRef ds:uri="f62fa2b2-70e9-4e0d-9b3a-826b84d90178"/>
    <ds:schemaRef ds:uri="http://purl.org/dc/elements/1.1/"/>
    <ds:schemaRef ds:uri="http://www.w3.org/XML/1998/namespace"/>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feb26b53-49a4-4672-87dc-437d5d9a48a5"/>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8A58C980-E872-4682-BEE7-B743581E8C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2fa2b2-70e9-4e0d-9b3a-826b84d90178"/>
    <ds:schemaRef ds:uri="feb26b53-49a4-4672-87dc-437d5d9a48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1302</Words>
  <Application>Microsoft Office PowerPoint</Application>
  <PresentationFormat>Widescreen</PresentationFormat>
  <Paragraphs>283</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Comic Sans MS</vt:lpstr>
      <vt:lpstr>Wingdings</vt:lpstr>
      <vt:lpstr>Office Theme</vt:lpstr>
      <vt:lpstr>Our School Offer and  Information Report 2025 - 2026</vt:lpstr>
      <vt:lpstr>PowerPoint Presentation</vt:lpstr>
      <vt:lpstr>PowerPoint Presentation</vt:lpstr>
      <vt:lpstr>PowerPoint Presentation</vt:lpstr>
      <vt:lpstr>PowerPoint Presentation</vt:lpstr>
      <vt:lpstr>PowerPoint Presentation</vt:lpstr>
      <vt:lpstr>What arrangements are there for assessing and reviewing children’s progress?</vt:lpstr>
      <vt:lpstr>What arrangements are there for supporting children and young people in moving between schools?</vt:lpstr>
      <vt:lpstr>PowerPoint Presentation</vt:lpstr>
      <vt:lpstr>What additional support does Grace Cook offer children with SEND?</vt:lpstr>
      <vt:lpstr>How are adaptations made to the curriculum and the learning environment?</vt:lpstr>
      <vt:lpstr>PowerPoint Presentation</vt:lpstr>
      <vt:lpstr>PowerPoint Presentation</vt:lpstr>
      <vt:lpstr>How are children included in all that our school has to offer?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GDEED</dc:creator>
  <cp:lastModifiedBy>Lisa Mayes</cp:lastModifiedBy>
  <cp:revision>19</cp:revision>
  <cp:lastPrinted>2019-04-05T13:25:17Z</cp:lastPrinted>
  <dcterms:created xsi:type="dcterms:W3CDTF">2018-09-21T14:21:11Z</dcterms:created>
  <dcterms:modified xsi:type="dcterms:W3CDTF">2026-01-26T14:34:53Z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0x0101009BF94D4DBBE8DA4DAE9CCA988E214568</vt:lpwstr>
  </property>
</Properties>
</file>